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s/slide9.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0.xml" ContentType="application/vnd.openxmlformats-officedocument.presentationml.slide+xml"/>
  <Override PartName="/ppt/slides/slide26.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notesSlides/notesSlide3.xml" ContentType="application/vnd.openxmlformats-officedocument.presentationml.notes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6.xml" ContentType="application/vnd.openxmlformats-officedocument.presentationml.notesSlide+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4.xml" ContentType="application/vnd.openxmlformats-officedocument.presentationml.tags+xml"/>
  <Override PartName="/ppt/tags/tag9.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3.xml" ContentType="application/vnd.openxmlformats-officedocument.presentationml.tags+xml"/>
  <Override PartName="/ppt/tags/tag8.xml" ContentType="application/vnd.openxmlformats-officedocument.presentationml.tags+xml"/>
  <Override PartName="/ppt/tags/tag7.xml" ContentType="application/vnd.openxmlformats-officedocument.presentationml.tags+xml"/>
  <Override PartName="/ppt/tags/tag1.xml" ContentType="application/vnd.openxmlformats-officedocument.presentationml.tags+xml"/>
  <Override PartName="/ppt/tags/tag2.xml" ContentType="application/vnd.openxmlformats-officedocument.presentationml.tags+xml"/>
  <Override PartName="/docProps/app.xml" ContentType="application/vnd.openxmlformats-officedocument.extended-properties+xml"/>
  <Override PartName="/ppt/tags/tag3.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4.xml" ContentType="application/vnd.openxmlformats-officedocument.presentationml.tags+xml"/>
  <Override PartName="/ppt/changesInfos/changesInfo1.xml" ContentType="application/vnd.ms-powerpoint.changesinfo+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306" r:id="rId2"/>
    <p:sldId id="362" r:id="rId3"/>
    <p:sldId id="343" r:id="rId4"/>
    <p:sldId id="344" r:id="rId5"/>
    <p:sldId id="345" r:id="rId6"/>
    <p:sldId id="346" r:id="rId7"/>
    <p:sldId id="347" r:id="rId8"/>
    <p:sldId id="348" r:id="rId9"/>
    <p:sldId id="364" r:id="rId10"/>
    <p:sldId id="365" r:id="rId11"/>
    <p:sldId id="403" r:id="rId12"/>
    <p:sldId id="366" r:id="rId13"/>
    <p:sldId id="404" r:id="rId14"/>
    <p:sldId id="349" r:id="rId15"/>
    <p:sldId id="350" r:id="rId16"/>
    <p:sldId id="351" r:id="rId17"/>
    <p:sldId id="353" r:id="rId18"/>
    <p:sldId id="356" r:id="rId19"/>
    <p:sldId id="355" r:id="rId20"/>
    <p:sldId id="357" r:id="rId21"/>
    <p:sldId id="367" r:id="rId22"/>
    <p:sldId id="368" r:id="rId23"/>
    <p:sldId id="399" r:id="rId24"/>
    <p:sldId id="369" r:id="rId25"/>
    <p:sldId id="370" r:id="rId26"/>
    <p:sldId id="371" r:id="rId27"/>
    <p:sldId id="372" r:id="rId28"/>
    <p:sldId id="373"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AD8CE"/>
    <a:srgbClr val="F79A9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9" autoAdjust="0"/>
    <p:restoredTop sz="97240" autoAdjust="0"/>
  </p:normalViewPr>
  <p:slideViewPr>
    <p:cSldViewPr snapToGrid="0">
      <p:cViewPr varScale="1">
        <p:scale>
          <a:sx n="107" d="100"/>
          <a:sy n="107" d="100"/>
        </p:scale>
        <p:origin x="672" y="11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31" d="100"/>
          <a:sy n="131" d="100"/>
        </p:scale>
        <p:origin x="114" y="12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heme" Target="theme/theme1.xml"/><Relationship Id="rId63"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65"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64"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bin, Shafat" userId="67a2c79f-e628-46c3-a23a-ed41267b09e5" providerId="ADAL" clId="{6208ED39-102D-49A4-9C74-B55E8F08D689}"/>
    <pc:docChg chg="undo addSld modSld">
      <pc:chgData name="Mubin, Shafat" userId="67a2c79f-e628-46c3-a23a-ed41267b09e5" providerId="ADAL" clId="{6208ED39-102D-49A4-9C74-B55E8F08D689}" dt="2017-09-19T19:00:05.536" v="90"/>
      <pc:docMkLst>
        <pc:docMk/>
      </pc:docMkLst>
      <pc:sldChg chg="modSp">
        <pc:chgData name="Mubin, Shafat" userId="67a2c79f-e628-46c3-a23a-ed41267b09e5" providerId="ADAL" clId="{6208ED39-102D-49A4-9C74-B55E8F08D689}" dt="2017-09-10T05:07:41.136" v="42" actId="20577"/>
        <pc:sldMkLst>
          <pc:docMk/>
          <pc:sldMk cId="806104631" sldId="306"/>
        </pc:sldMkLst>
        <pc:spChg chg="mod">
          <ac:chgData name="Mubin, Shafat" userId="67a2c79f-e628-46c3-a23a-ed41267b09e5" providerId="ADAL" clId="{6208ED39-102D-49A4-9C74-B55E8F08D689}" dt="2017-09-10T05:07:41.136" v="42" actId="20577"/>
          <ac:spMkLst>
            <pc:docMk/>
            <pc:sldMk cId="806104631" sldId="306"/>
            <ac:spMk id="2" creationId="{00000000-0000-0000-0000-000000000000}"/>
          </ac:spMkLst>
        </pc:spChg>
      </pc:sldChg>
      <pc:sldChg chg="modSp">
        <pc:chgData name="Mubin, Shafat" userId="67a2c79f-e628-46c3-a23a-ed41267b09e5" providerId="ADAL" clId="{6208ED39-102D-49A4-9C74-B55E8F08D689}" dt="2017-09-07T18:08:17.729" v="8" actId="20577"/>
        <pc:sldMkLst>
          <pc:docMk/>
          <pc:sldMk cId="2439739744" sldId="345"/>
        </pc:sldMkLst>
        <pc:spChg chg="mod">
          <ac:chgData name="Mubin, Shafat" userId="67a2c79f-e628-46c3-a23a-ed41267b09e5" providerId="ADAL" clId="{6208ED39-102D-49A4-9C74-B55E8F08D689}" dt="2017-09-07T18:08:17.729" v="8" actId="20577"/>
          <ac:spMkLst>
            <pc:docMk/>
            <pc:sldMk cId="2439739744" sldId="345"/>
            <ac:spMk id="25" creationId="{00000000-0000-0000-0000-000000000000}"/>
          </ac:spMkLst>
        </pc:spChg>
      </pc:sldChg>
      <pc:sldChg chg="modSp">
        <pc:chgData name="Mubin, Shafat" userId="67a2c79f-e628-46c3-a23a-ed41267b09e5" providerId="ADAL" clId="{6208ED39-102D-49A4-9C74-B55E8F08D689}" dt="2017-09-07T18:04:55.195" v="6" actId="1076"/>
        <pc:sldMkLst>
          <pc:docMk/>
          <pc:sldMk cId="3152358492" sldId="352"/>
        </pc:sldMkLst>
        <pc:spChg chg="mod">
          <ac:chgData name="Mubin, Shafat" userId="67a2c79f-e628-46c3-a23a-ed41267b09e5" providerId="ADAL" clId="{6208ED39-102D-49A4-9C74-B55E8F08D689}" dt="2017-09-07T18:04:55.195" v="6" actId="1076"/>
          <ac:spMkLst>
            <pc:docMk/>
            <pc:sldMk cId="3152358492" sldId="352"/>
            <ac:spMk id="16" creationId="{00000000-0000-0000-0000-000000000000}"/>
          </ac:spMkLst>
        </pc:spChg>
        <pc:grpChg chg="mod">
          <ac:chgData name="Mubin, Shafat" userId="67a2c79f-e628-46c3-a23a-ed41267b09e5" providerId="ADAL" clId="{6208ED39-102D-49A4-9C74-B55E8F08D689}" dt="2017-09-07T18:04:50.028" v="5" actId="1076"/>
          <ac:grpSpMkLst>
            <pc:docMk/>
            <pc:sldMk cId="3152358492" sldId="352"/>
            <ac:grpSpMk id="3" creationId="{00000000-0000-0000-0000-000000000000}"/>
          </ac:grpSpMkLst>
        </pc:grpChg>
      </pc:sldChg>
      <pc:sldChg chg="modSp">
        <pc:chgData name="Mubin, Shafat" userId="67a2c79f-e628-46c3-a23a-ed41267b09e5" providerId="ADAL" clId="{6208ED39-102D-49A4-9C74-B55E8F08D689}" dt="2017-09-14T16:35:27.318" v="49" actId="1038"/>
        <pc:sldMkLst>
          <pc:docMk/>
          <pc:sldMk cId="919727025" sldId="357"/>
        </pc:sldMkLst>
        <pc:spChg chg="mod">
          <ac:chgData name="Mubin, Shafat" userId="67a2c79f-e628-46c3-a23a-ed41267b09e5" providerId="ADAL" clId="{6208ED39-102D-49A4-9C74-B55E8F08D689}" dt="2017-09-14T16:33:40.308" v="44" actId="14100"/>
          <ac:spMkLst>
            <pc:docMk/>
            <pc:sldMk cId="919727025" sldId="357"/>
            <ac:spMk id="6" creationId="{00000000-0000-0000-0000-000000000000}"/>
          </ac:spMkLst>
        </pc:spChg>
        <pc:cxnChg chg="mod">
          <ac:chgData name="Mubin, Shafat" userId="67a2c79f-e628-46c3-a23a-ed41267b09e5" providerId="ADAL" clId="{6208ED39-102D-49A4-9C74-B55E8F08D689}" dt="2017-09-14T16:35:27.318" v="49" actId="1038"/>
          <ac:cxnSpMkLst>
            <pc:docMk/>
            <pc:sldMk cId="919727025" sldId="357"/>
            <ac:cxnSpMk id="16" creationId="{00000000-0000-0000-0000-000000000000}"/>
          </ac:cxnSpMkLst>
        </pc:cxnChg>
        <pc:cxnChg chg="mod">
          <ac:chgData name="Mubin, Shafat" userId="67a2c79f-e628-46c3-a23a-ed41267b09e5" providerId="ADAL" clId="{6208ED39-102D-49A4-9C74-B55E8F08D689}" dt="2017-09-14T16:35:17.328" v="48" actId="1038"/>
          <ac:cxnSpMkLst>
            <pc:docMk/>
            <pc:sldMk cId="919727025" sldId="357"/>
            <ac:cxnSpMk id="35" creationId="{00000000-0000-0000-0000-000000000000}"/>
          </ac:cxnSpMkLst>
        </pc:cxnChg>
      </pc:sldChg>
      <pc:sldChg chg="modSp">
        <pc:chgData name="Mubin, Shafat" userId="67a2c79f-e628-46c3-a23a-ed41267b09e5" providerId="ADAL" clId="{6208ED39-102D-49A4-9C74-B55E8F08D689}" dt="2017-09-19T18:57:23.671" v="88" actId="20577"/>
        <pc:sldMkLst>
          <pc:docMk/>
          <pc:sldMk cId="1206307223" sldId="358"/>
        </pc:sldMkLst>
        <pc:spChg chg="mod">
          <ac:chgData name="Mubin, Shafat" userId="67a2c79f-e628-46c3-a23a-ed41267b09e5" providerId="ADAL" clId="{6208ED39-102D-49A4-9C74-B55E8F08D689}" dt="2017-09-19T18:57:23.671" v="88" actId="20577"/>
          <ac:spMkLst>
            <pc:docMk/>
            <pc:sldMk cId="1206307223" sldId="358"/>
            <ac:spMk id="3" creationId="{00000000-0000-0000-0000-000000000000}"/>
          </ac:spMkLst>
        </pc:spChg>
      </pc:sldChg>
      <pc:sldChg chg="modSp">
        <pc:chgData name="Mubin, Shafat" userId="67a2c79f-e628-46c3-a23a-ed41267b09e5" providerId="ADAL" clId="{6208ED39-102D-49A4-9C74-B55E8F08D689}" dt="2017-09-19T19:00:05.536" v="90"/>
        <pc:sldMkLst>
          <pc:docMk/>
          <pc:sldMk cId="1661561935" sldId="359"/>
        </pc:sldMkLst>
        <pc:spChg chg="mod">
          <ac:chgData name="Mubin, Shafat" userId="67a2c79f-e628-46c3-a23a-ed41267b09e5" providerId="ADAL" clId="{6208ED39-102D-49A4-9C74-B55E8F08D689}" dt="2017-09-19T18:56:58.736" v="85" actId="20577"/>
          <ac:spMkLst>
            <pc:docMk/>
            <pc:sldMk cId="1661561935" sldId="359"/>
            <ac:spMk id="3" creationId="{00000000-0000-0000-0000-000000000000}"/>
          </ac:spMkLst>
        </pc:spChg>
        <pc:spChg chg="mod">
          <ac:chgData name="Mubin, Shafat" userId="67a2c79f-e628-46c3-a23a-ed41267b09e5" providerId="ADAL" clId="{6208ED39-102D-49A4-9C74-B55E8F08D689}" dt="2017-09-19T19:00:05.536" v="90"/>
          <ac:spMkLst>
            <pc:docMk/>
            <pc:sldMk cId="1661561935" sldId="359"/>
            <ac:spMk id="6" creationId="{00000000-0000-0000-0000-000000000000}"/>
          </ac:spMkLst>
        </pc:spChg>
      </pc:sldChg>
      <pc:sldChg chg="modSp">
        <pc:chgData name="Mubin, Shafat" userId="67a2c79f-e628-46c3-a23a-ed41267b09e5" providerId="ADAL" clId="{6208ED39-102D-49A4-9C74-B55E8F08D689}" dt="2017-09-19T18:57:35.399" v="89"/>
        <pc:sldMkLst>
          <pc:docMk/>
          <pc:sldMk cId="3083542265" sldId="360"/>
        </pc:sldMkLst>
        <pc:spChg chg="mod">
          <ac:chgData name="Mubin, Shafat" userId="67a2c79f-e628-46c3-a23a-ed41267b09e5" providerId="ADAL" clId="{6208ED39-102D-49A4-9C74-B55E8F08D689}" dt="2017-09-19T18:57:35.399" v="89"/>
          <ac:spMkLst>
            <pc:docMk/>
            <pc:sldMk cId="3083542265" sldId="360"/>
            <ac:spMk id="3" creationId="{00000000-0000-0000-0000-000000000000}"/>
          </ac:spMkLst>
        </pc:spChg>
      </pc:sldChg>
      <pc:sldChg chg="add">
        <pc:chgData name="Mubin, Shafat" userId="67a2c79f-e628-46c3-a23a-ed41267b09e5" providerId="ADAL" clId="{6208ED39-102D-49A4-9C74-B55E8F08D689}" dt="2017-09-12T15:08:08.136" v="43" actId="1038"/>
        <pc:sldMkLst>
          <pc:docMk/>
          <pc:sldMk cId="3306663022" sldId="367"/>
        </pc:sldMkLst>
      </pc:sldChg>
      <pc:sldChg chg="add">
        <pc:chgData name="Mubin, Shafat" userId="67a2c79f-e628-46c3-a23a-ed41267b09e5" providerId="ADAL" clId="{6208ED39-102D-49A4-9C74-B55E8F08D689}" dt="2017-09-12T15:08:08.136" v="43" actId="1038"/>
        <pc:sldMkLst>
          <pc:docMk/>
          <pc:sldMk cId="4284903153" sldId="368"/>
        </pc:sldMkLst>
      </pc:sldChg>
      <pc:sldChg chg="add">
        <pc:chgData name="Mubin, Shafat" userId="67a2c79f-e628-46c3-a23a-ed41267b09e5" providerId="ADAL" clId="{6208ED39-102D-49A4-9C74-B55E8F08D689}" dt="2017-09-12T15:08:08.136" v="43" actId="1038"/>
        <pc:sldMkLst>
          <pc:docMk/>
          <pc:sldMk cId="1531420210" sldId="369"/>
        </pc:sldMkLst>
      </pc:sldChg>
      <pc:sldChg chg="add">
        <pc:chgData name="Mubin, Shafat" userId="67a2c79f-e628-46c3-a23a-ed41267b09e5" providerId="ADAL" clId="{6208ED39-102D-49A4-9C74-B55E8F08D689}" dt="2017-09-12T15:08:08.136" v="43" actId="1038"/>
        <pc:sldMkLst>
          <pc:docMk/>
          <pc:sldMk cId="2154168934" sldId="37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973A14-B338-47C4-8F2B-367B4BF8959B}" type="datetimeFigureOut">
              <a:rPr lang="en-US" smtClean="0"/>
              <a:t>6/18/2022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EB1B2A8-FF44-4329-9F64-C294670919B2}" type="slidenum">
              <a:rPr lang="en-US" smtClean="0"/>
              <a:t>‹#›</a:t>
            </a:fld>
            <a:endParaRPr lang="en-US"/>
          </a:p>
        </p:txBody>
      </p:sp>
    </p:spTree>
    <p:extLst>
      <p:ext uri="{BB962C8B-B14F-4D97-AF65-F5344CB8AC3E}">
        <p14:creationId xmlns:p14="http://schemas.microsoft.com/office/powerpoint/2010/main" val="981253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F62FEE-1CEA-4592-9B01-4F8BF2E15E13}" type="datetimeFigureOut">
              <a:rPr lang="en-US" smtClean="0"/>
              <a:t>6/18/2022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FD8666-1A0F-46ED-9416-3EE8F8DCE28C}" type="slidenum">
              <a:rPr lang="en-US" smtClean="0"/>
              <a:t>‹#›</a:t>
            </a:fld>
            <a:endParaRPr lang="en-US"/>
          </a:p>
        </p:txBody>
      </p:sp>
    </p:spTree>
    <p:extLst>
      <p:ext uri="{BB962C8B-B14F-4D97-AF65-F5344CB8AC3E}">
        <p14:creationId xmlns:p14="http://schemas.microsoft.com/office/powerpoint/2010/main" val="15634722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A64CB50-9C6F-4763-97BB-AAE2AACFFEA3}" type="slidenum">
              <a:rPr lang="en-US" altLang="en-US"/>
              <a:pPr/>
              <a:t>3</a:t>
            </a:fld>
            <a:endParaRPr lang="en-US" altLang="en-US"/>
          </a:p>
        </p:txBody>
      </p:sp>
      <p:sp>
        <p:nvSpPr>
          <p:cNvPr id="104450" name="Rectangle 2"/>
          <p:cNvSpPr>
            <a:spLocks noGrp="1" noRot="1" noChangeAspect="1" noChangeArrowheads="1" noTextEdit="1"/>
          </p:cNvSpPr>
          <p:nvPr>
            <p:ph type="sldImg"/>
          </p:nvPr>
        </p:nvSpPr>
        <p:spPr>
          <a:ln/>
        </p:spPr>
      </p:sp>
      <p:sp>
        <p:nvSpPr>
          <p:cNvPr id="104451" name="Rectangle 3"/>
          <p:cNvSpPr>
            <a:spLocks noGrp="1"/>
          </p:cNvSpPr>
          <p:nvPr>
            <p:ph type="body" idx="1"/>
          </p:nvPr>
        </p:nvSpPr>
        <p:spPr/>
        <p:txBody>
          <a:bodyPr/>
          <a:lstStyle/>
          <a:p>
            <a:endParaRPr lang="en-US" altLang="en-US"/>
          </a:p>
        </p:txBody>
      </p:sp>
    </p:spTree>
    <p:extLst>
      <p:ext uri="{BB962C8B-B14F-4D97-AF65-F5344CB8AC3E}">
        <p14:creationId xmlns:p14="http://schemas.microsoft.com/office/powerpoint/2010/main" val="28500233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A64CB50-9C6F-4763-97BB-AAE2AACFFEA3}" type="slidenum">
              <a:rPr lang="en-US" altLang="en-US"/>
              <a:pPr/>
              <a:t>4</a:t>
            </a:fld>
            <a:endParaRPr lang="en-US" altLang="en-US"/>
          </a:p>
        </p:txBody>
      </p:sp>
      <p:sp>
        <p:nvSpPr>
          <p:cNvPr id="104450" name="Rectangle 2"/>
          <p:cNvSpPr>
            <a:spLocks noGrp="1" noRot="1" noChangeAspect="1" noChangeArrowheads="1" noTextEdit="1"/>
          </p:cNvSpPr>
          <p:nvPr>
            <p:ph type="sldImg"/>
          </p:nvPr>
        </p:nvSpPr>
        <p:spPr>
          <a:ln/>
        </p:spPr>
      </p:sp>
      <p:sp>
        <p:nvSpPr>
          <p:cNvPr id="104451" name="Rectangle 3"/>
          <p:cNvSpPr>
            <a:spLocks noGrp="1"/>
          </p:cNvSpPr>
          <p:nvPr>
            <p:ph type="body" idx="1"/>
          </p:nvPr>
        </p:nvSpPr>
        <p:spPr/>
        <p:txBody>
          <a:bodyPr/>
          <a:lstStyle/>
          <a:p>
            <a:endParaRPr lang="en-US" altLang="en-US"/>
          </a:p>
        </p:txBody>
      </p:sp>
    </p:spTree>
    <p:extLst>
      <p:ext uri="{BB962C8B-B14F-4D97-AF65-F5344CB8AC3E}">
        <p14:creationId xmlns:p14="http://schemas.microsoft.com/office/powerpoint/2010/main" val="31695459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FD8666-1A0F-46ED-9416-3EE8F8DCE28C}" type="slidenum">
              <a:rPr lang="en-US" smtClean="0"/>
              <a:t>11</a:t>
            </a:fld>
            <a:endParaRPr lang="en-US"/>
          </a:p>
        </p:txBody>
      </p:sp>
    </p:spTree>
    <p:extLst>
      <p:ext uri="{BB962C8B-B14F-4D97-AF65-F5344CB8AC3E}">
        <p14:creationId xmlns:p14="http://schemas.microsoft.com/office/powerpoint/2010/main" val="989226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FD8666-1A0F-46ED-9416-3EE8F8DCE28C}" type="slidenum">
              <a:rPr lang="en-US" smtClean="0"/>
              <a:t>13</a:t>
            </a:fld>
            <a:endParaRPr lang="en-US"/>
          </a:p>
        </p:txBody>
      </p:sp>
    </p:spTree>
    <p:extLst>
      <p:ext uri="{BB962C8B-B14F-4D97-AF65-F5344CB8AC3E}">
        <p14:creationId xmlns:p14="http://schemas.microsoft.com/office/powerpoint/2010/main" val="39908612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A64CB50-9C6F-4763-97BB-AAE2AACFFEA3}" type="slidenum">
              <a:rPr lang="en-US" altLang="en-US"/>
              <a:pPr/>
              <a:t>14</a:t>
            </a:fld>
            <a:endParaRPr lang="en-US" altLang="en-US"/>
          </a:p>
        </p:txBody>
      </p:sp>
      <p:sp>
        <p:nvSpPr>
          <p:cNvPr id="104450" name="Rectangle 2"/>
          <p:cNvSpPr>
            <a:spLocks noGrp="1" noRot="1" noChangeAspect="1" noChangeArrowheads="1" noTextEdit="1"/>
          </p:cNvSpPr>
          <p:nvPr>
            <p:ph type="sldImg"/>
          </p:nvPr>
        </p:nvSpPr>
        <p:spPr>
          <a:ln/>
        </p:spPr>
      </p:sp>
      <p:sp>
        <p:nvSpPr>
          <p:cNvPr id="104451" name="Rectangle 3"/>
          <p:cNvSpPr>
            <a:spLocks noGrp="1"/>
          </p:cNvSpPr>
          <p:nvPr>
            <p:ph type="body" idx="1"/>
          </p:nvPr>
        </p:nvSpPr>
        <p:spPr/>
        <p:txBody>
          <a:bodyPr/>
          <a:lstStyle/>
          <a:p>
            <a:endParaRPr lang="en-US" altLang="en-US"/>
          </a:p>
        </p:txBody>
      </p:sp>
    </p:spTree>
    <p:extLst>
      <p:ext uri="{BB962C8B-B14F-4D97-AF65-F5344CB8AC3E}">
        <p14:creationId xmlns:p14="http://schemas.microsoft.com/office/powerpoint/2010/main" val="549646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20D0F529-9981-4B9A-827D-470897256883}" type="slidenum">
              <a:rPr lang="en-US" altLang="en-US"/>
              <a:pPr/>
              <a:t>19</a:t>
            </a:fld>
            <a:endParaRPr lang="en-US" altLang="en-US"/>
          </a:p>
        </p:txBody>
      </p:sp>
      <p:sp>
        <p:nvSpPr>
          <p:cNvPr id="106498" name="Rectangle 2"/>
          <p:cNvSpPr>
            <a:spLocks noGrp="1" noRot="1" noChangeAspect="1" noChangeArrowheads="1" noTextEdit="1"/>
          </p:cNvSpPr>
          <p:nvPr>
            <p:ph type="sldImg"/>
          </p:nvPr>
        </p:nvSpPr>
        <p:spPr>
          <a:ln/>
        </p:spPr>
      </p:sp>
      <p:sp>
        <p:nvSpPr>
          <p:cNvPr id="106499" name="Rectangle 3"/>
          <p:cNvSpPr>
            <a:spLocks noGrp="1"/>
          </p:cNvSpPr>
          <p:nvPr>
            <p:ph type="body" idx="1"/>
          </p:nvPr>
        </p:nvSpPr>
        <p:spPr/>
        <p:txBody>
          <a:bodyPr/>
          <a:lstStyle/>
          <a:p>
            <a:r>
              <a:rPr lang="en-US" altLang="en-US"/>
              <a:t>Answer: D</a:t>
            </a:r>
          </a:p>
        </p:txBody>
      </p:sp>
    </p:spTree>
    <p:extLst>
      <p:ext uri="{BB962C8B-B14F-4D97-AF65-F5344CB8AC3E}">
        <p14:creationId xmlns:p14="http://schemas.microsoft.com/office/powerpoint/2010/main" val="28419657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0A59E4B-871D-4AEF-A8AF-5B96ED130CA2}"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390569572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5EF039D-1095-4857-B8F9-772D6DBF7409}"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3305380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7378D49-2EF8-4F9D-A154-92B285369A9B}"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1638547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01AFED6-1662-49F7-A972-DA3E6B85BA43}"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3198987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511C40-6CC8-4187-BE5C-CA284101DDBE}" type="datetime1">
              <a:rPr lang="en-US" smtClean="0"/>
              <a:t>6/18/2022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1591788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A8CE83A-5CBE-45BE-826B-46116743845D}" type="datetime1">
              <a:rPr lang="en-US" smtClean="0"/>
              <a:t>6/18/2022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1272786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2013E61-EDB2-40B7-BCE8-6A52AAA948D5}" type="datetime1">
              <a:rPr lang="en-US" smtClean="0"/>
              <a:t>6/18/2022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3700678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61B2809-BA74-4338-BC5D-55A94D5ED05E}" type="datetime1">
              <a:rPr lang="en-US" smtClean="0"/>
              <a:t>6/18/2022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344083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43972-7FDB-4122-B589-6CC45B8FF2CC}" type="datetime1">
              <a:rPr lang="en-US" smtClean="0"/>
              <a:t>6/18/2022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1712919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D27123-9D4C-4BEE-821B-817A65FF8B3D}" type="datetime1">
              <a:rPr lang="en-US" smtClean="0"/>
              <a:t>6/18/2022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2948973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1826CC7-96B8-48E1-87BE-B9A3AF079451}" type="datetime1">
              <a:rPr lang="en-US" smtClean="0"/>
              <a:t>6/18/2022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3E3F94-F532-4A3C-8342-C687332B96EC}" type="slidenum">
              <a:rPr lang="en-US" smtClean="0"/>
              <a:t>‹#›</a:t>
            </a:fld>
            <a:endParaRPr lang="en-US"/>
          </a:p>
        </p:txBody>
      </p:sp>
    </p:spTree>
    <p:extLst>
      <p:ext uri="{BB962C8B-B14F-4D97-AF65-F5344CB8AC3E}">
        <p14:creationId xmlns:p14="http://schemas.microsoft.com/office/powerpoint/2010/main" val="17768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0A2D1E-D644-4846-A870-77AAB4A73D43}" type="datetime1">
              <a:rPr lang="en-US" smtClean="0"/>
              <a:t>6/18/2022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3E3F94-F532-4A3C-8342-C687332B96EC}" type="slidenum">
              <a:rPr lang="en-US" smtClean="0"/>
              <a:t>‹#›</a:t>
            </a:fld>
            <a:endParaRPr lang="en-US"/>
          </a:p>
        </p:txBody>
      </p:sp>
    </p:spTree>
    <p:extLst>
      <p:ext uri="{BB962C8B-B14F-4D97-AF65-F5344CB8AC3E}">
        <p14:creationId xmlns:p14="http://schemas.microsoft.com/office/powerpoint/2010/main" val="9803369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youtu.be/lMVzQ7Okfyc"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7"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14.png"/><Relationship Id="rId5"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90.png"/><Relationship Id="rId13" Type="http://schemas.openxmlformats.org/officeDocument/2006/relationships/image" Target="../media/image20.png"/><Relationship Id="rId7" Type="http://schemas.openxmlformats.org/officeDocument/2006/relationships/image" Target="../media/image82.png"/><Relationship Id="rId12"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710.png"/><Relationship Id="rId11" Type="http://schemas.openxmlformats.org/officeDocument/2006/relationships/image" Target="../media/image18.png"/><Relationship Id="rId5" Type="http://schemas.openxmlformats.org/officeDocument/2006/relationships/image" Target="../media/image610.png"/><Relationship Id="rId15" Type="http://schemas.openxmlformats.org/officeDocument/2006/relationships/image" Target="../media/image22.png"/><Relationship Id="rId10" Type="http://schemas.openxmlformats.org/officeDocument/2006/relationships/image" Target="../media/image17.png"/><Relationship Id="rId9" Type="http://schemas.openxmlformats.org/officeDocument/2006/relationships/image" Target="../media/image16.png"/><Relationship Id="rId1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160.png"/></Relationships>
</file>

<file path=ppt/slides/_rels/slide14.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notesSlide" Target="../notesSlides/notesSlide5.xml"/><Relationship Id="rId7" Type="http://schemas.openxmlformats.org/officeDocument/2006/relationships/image" Target="../media/image171.png"/><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74.png"/><Relationship Id="rId11" Type="http://schemas.openxmlformats.org/officeDocument/2006/relationships/image" Target="../media/image78.png"/><Relationship Id="rId10" Type="http://schemas.openxmlformats.org/officeDocument/2006/relationships/image" Target="../media/image77.png"/><Relationship Id="rId9" Type="http://schemas.openxmlformats.org/officeDocument/2006/relationships/image" Target="../media/image1.png"/></Relationships>
</file>

<file path=ppt/slides/_rels/slide15.xml.rels><?xml version="1.0" encoding="UTF-8" standalone="yes"?>
<Relationships xmlns="http://schemas.openxmlformats.org/package/2006/relationships"><Relationship Id="rId2" Type="http://schemas.openxmlformats.org/officeDocument/2006/relationships/hyperlink" Target="https://phet.colorado.edu/en/simulation/legacy/moving-man"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hyperlink" Target="https://phet.colorado.edu/en/simulation/legacy/moving-man"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6" Type="http://schemas.openxmlformats.org/officeDocument/2006/relationships/hyperlink" Target="https://www.youtube.com/watch?v=frZ9dN_ATew" TargetMode="External"/><Relationship Id="rId5" Type="http://schemas.openxmlformats.org/officeDocument/2006/relationships/image" Target="../media/image5.png"/><Relationship Id="rId4" Type="http://schemas.openxmlformats.org/officeDocument/2006/relationships/image" Target="../media/image81.png"/></Relationships>
</file>

<file path=ppt/slides/_rels/slide18.xml.rels><?xml version="1.0" encoding="UTF-8" standalone="yes"?>
<Relationships xmlns="http://schemas.openxmlformats.org/package/2006/relationships"><Relationship Id="rId8" Type="http://schemas.openxmlformats.org/officeDocument/2006/relationships/image" Target="../media/image31.png"/><Relationship Id="rId7" Type="http://schemas.openxmlformats.org/officeDocument/2006/relationships/image" Target="../media/image121.png"/><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271.png"/><Relationship Id="rId11" Type="http://schemas.openxmlformats.org/officeDocument/2006/relationships/image" Target="../media/image35.png"/><Relationship Id="rId5" Type="http://schemas.openxmlformats.org/officeDocument/2006/relationships/image" Target="../media/image261.png"/><Relationship Id="rId10" Type="http://schemas.openxmlformats.org/officeDocument/2006/relationships/image" Target="../media/image34.png"/><Relationship Id="rId9"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8" Type="http://schemas.openxmlformats.org/officeDocument/2006/relationships/image" Target="../media/image29.png"/><Relationship Id="rId7" Type="http://schemas.openxmlformats.org/officeDocument/2006/relationships/image" Target="../media/image28.png"/><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2.png"/><Relationship Id="rId11" Type="http://schemas.openxmlformats.org/officeDocument/2006/relationships/image" Target="../media/image32.png"/><Relationship Id="rId5" Type="http://schemas.openxmlformats.org/officeDocument/2006/relationships/image" Target="../media/image4.png"/><Relationship Id="rId9" Type="http://schemas.openxmlformats.org/officeDocument/2006/relationships/image" Target="../media/image30.png"/></Relationships>
</file>

<file path=ppt/slides/_rels/slide20.xml.rels><?xml version="1.0" encoding="UTF-8" standalone="yes"?>
<Relationships xmlns="http://schemas.openxmlformats.org/package/2006/relationships"><Relationship Id="rId8" Type="http://schemas.openxmlformats.org/officeDocument/2006/relationships/image" Target="../media/image161.png"/><Relationship Id="rId7" Type="http://schemas.openxmlformats.org/officeDocument/2006/relationships/image" Target="../media/image150.png"/><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220.png"/><Relationship Id="rId5" Type="http://schemas.openxmlformats.org/officeDocument/2006/relationships/image" Target="../media/image37.png"/><Relationship Id="rId9" Type="http://schemas.openxmlformats.org/officeDocument/2006/relationships/image" Target="../media/image170.png"/></Relationships>
</file>

<file path=ppt/slides/_rels/slide2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210.png"/><Relationship Id="rId13" Type="http://schemas.openxmlformats.org/officeDocument/2006/relationships/image" Target="../media/image270.png"/><Relationship Id="rId7" Type="http://schemas.openxmlformats.org/officeDocument/2006/relationships/image" Target="../media/image200.png"/><Relationship Id="rId12" Type="http://schemas.openxmlformats.org/officeDocument/2006/relationships/image" Target="../media/image260.png"/><Relationship Id="rId2" Type="http://schemas.openxmlformats.org/officeDocument/2006/relationships/slideLayout" Target="../slideLayouts/slideLayout2.xml"/><Relationship Id="rId16" Type="http://schemas.openxmlformats.org/officeDocument/2006/relationships/image" Target="../media/image340.png"/><Relationship Id="rId1" Type="http://schemas.openxmlformats.org/officeDocument/2006/relationships/tags" Target="../tags/tag14.xml"/><Relationship Id="rId6" Type="http://schemas.openxmlformats.org/officeDocument/2006/relationships/image" Target="../media/image190.png"/><Relationship Id="rId11" Type="http://schemas.openxmlformats.org/officeDocument/2006/relationships/image" Target="../media/image250.png"/><Relationship Id="rId5" Type="http://schemas.openxmlformats.org/officeDocument/2006/relationships/image" Target="../media/image180.png"/><Relationship Id="rId15" Type="http://schemas.openxmlformats.org/officeDocument/2006/relationships/image" Target="../media/image330.png"/><Relationship Id="rId10" Type="http://schemas.openxmlformats.org/officeDocument/2006/relationships/image" Target="../media/image240.png"/><Relationship Id="rId9" Type="http://schemas.openxmlformats.org/officeDocument/2006/relationships/image" Target="../media/image230.png"/><Relationship Id="rId14" Type="http://schemas.openxmlformats.org/officeDocument/2006/relationships/image" Target="../media/image310.png"/></Relationships>
</file>

<file path=ppt/slides/_rels/slide2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25.xml.rels><?xml version="1.0" encoding="UTF-8" standalone="yes"?>
<Relationships xmlns="http://schemas.openxmlformats.org/package/2006/relationships"><Relationship Id="rId8" Type="http://schemas.openxmlformats.org/officeDocument/2006/relationships/image" Target="../media/image38.png"/><Relationship Id="rId7" Type="http://schemas.openxmlformats.org/officeDocument/2006/relationships/image" Target="NULL"/><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NULL"/><Relationship Id="rId5" Type="http://schemas.openxmlformats.org/officeDocument/2006/relationships/image" Target="NULL"/><Relationship Id="rId9" Type="http://schemas.openxmlformats.org/officeDocument/2006/relationships/image" Target="NULL"/></Relationships>
</file>

<file path=ppt/slides/_rels/slide2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44.png"/><Relationship Id="rId7" Type="http://schemas.openxmlformats.org/officeDocument/2006/relationships/image" Target="../media/image43.png"/><Relationship Id="rId2" Type="http://schemas.openxmlformats.org/officeDocument/2006/relationships/image" Target="../media/image15.emf"/><Relationship Id="rId1" Type="http://schemas.openxmlformats.org/officeDocument/2006/relationships/slideLayout" Target="../slideLayouts/slideLayout2.xml"/><Relationship Id="rId6" Type="http://schemas.openxmlformats.org/officeDocument/2006/relationships/image" Target="../media/image420.png"/><Relationship Id="rId5" Type="http://schemas.openxmlformats.org/officeDocument/2006/relationships/image" Target="../media/image41.png"/><Relationship Id="rId10" Type="http://schemas.openxmlformats.org/officeDocument/2006/relationships/image" Target="../media/image460.png"/><Relationship Id="rId9" Type="http://schemas.openxmlformats.org/officeDocument/2006/relationships/image" Target="../media/image45.png"/></Relationships>
</file>

<file path=ppt/slides/_rels/slide28.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media/image73.png"/><Relationship Id="rId7" Type="http://schemas.openxmlformats.org/officeDocument/2006/relationships/image" Target="NULL"/><Relationship Id="rId12" Type="http://schemas.openxmlformats.org/officeDocument/2006/relationships/image" Target="../media/image670.png"/><Relationship Id="rId17" Type="http://schemas.openxmlformats.org/officeDocument/2006/relationships/image" Target="../media/image80.png"/><Relationship Id="rId2" Type="http://schemas.openxmlformats.org/officeDocument/2006/relationships/slideLayout" Target="../slideLayouts/slideLayout2.xml"/><Relationship Id="rId16" Type="http://schemas.openxmlformats.org/officeDocument/2006/relationships/image" Target="../media/image79.png"/><Relationship Id="rId1" Type="http://schemas.openxmlformats.org/officeDocument/2006/relationships/tags" Target="../tags/tag16.xml"/><Relationship Id="rId6" Type="http://schemas.openxmlformats.org/officeDocument/2006/relationships/image" Target="NULL"/><Relationship Id="rId11" Type="http://schemas.openxmlformats.org/officeDocument/2006/relationships/image" Target="NULL"/><Relationship Id="rId5" Type="http://schemas.openxmlformats.org/officeDocument/2006/relationships/image" Target="NULL"/><Relationship Id="rId15" Type="http://schemas.openxmlformats.org/officeDocument/2006/relationships/image" Target="NULL"/><Relationship Id="rId10" Type="http://schemas.openxmlformats.org/officeDocument/2006/relationships/image" Target="../media/image47.png"/><Relationship Id="rId9" Type="http://schemas.openxmlformats.org/officeDocument/2006/relationships/image" Target="NULL"/><Relationship Id="rId14" Type="http://schemas.openxmlformats.org/officeDocument/2006/relationships/image" Target="../media/image75.png"/></Relationships>
</file>

<file path=ppt/slides/_rels/slide3.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5.png"/><Relationship Id="rId3" Type="http://schemas.openxmlformats.org/officeDocument/2006/relationships/notesSlide" Target="../notesSlides/notesSlide1.xml"/><Relationship Id="rId7" Type="http://schemas.openxmlformats.org/officeDocument/2006/relationships/image" Target="../media/image49.png"/><Relationship Id="rId12" Type="http://schemas.openxmlformats.org/officeDocument/2006/relationships/image" Target="../media/image54.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48.png"/><Relationship Id="rId11" Type="http://schemas.openxmlformats.org/officeDocument/2006/relationships/image" Target="../media/image53.png"/><Relationship Id="rId10" Type="http://schemas.openxmlformats.org/officeDocument/2006/relationships/image" Target="../media/image52.png"/><Relationship Id="rId9" Type="http://schemas.openxmlformats.org/officeDocument/2006/relationships/image" Target="../media/image51.png"/></Relationships>
</file>

<file path=ppt/slides/_rels/slide4.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notesSlide" Target="../notesSlides/notesSlide2.xml"/><Relationship Id="rId7" Type="http://schemas.openxmlformats.org/officeDocument/2006/relationships/image" Target="../media/image57.png"/><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56.png"/><Relationship Id="rId9" Type="http://schemas.openxmlformats.org/officeDocument/2006/relationships/image" Target="../media/image59.png"/></Relationships>
</file>

<file path=ppt/slides/_rels/slide5.xml.rels><?xml version="1.0" encoding="UTF-8" standalone="yes"?>
<Relationships xmlns="http://schemas.openxmlformats.org/package/2006/relationships"><Relationship Id="rId8" Type="http://schemas.openxmlformats.org/officeDocument/2006/relationships/image" Target="../media/image63.png"/><Relationship Id="rId7" Type="http://schemas.openxmlformats.org/officeDocument/2006/relationships/image" Target="../media/image62.png"/><Relationship Id="rId12" Type="http://schemas.openxmlformats.org/officeDocument/2006/relationships/image" Target="../media/image40.png"/><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61.png"/><Relationship Id="rId11" Type="http://schemas.openxmlformats.org/officeDocument/2006/relationships/image" Target="../media/image66.png"/><Relationship Id="rId5" Type="http://schemas.openxmlformats.org/officeDocument/2006/relationships/image" Target="../media/image60.png"/><Relationship Id="rId10" Type="http://schemas.openxmlformats.org/officeDocument/2006/relationships/image" Target="../media/image65.png"/><Relationship Id="rId9" Type="http://schemas.openxmlformats.org/officeDocument/2006/relationships/image" Target="../media/image6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8.xml.rels><?xml version="1.0" encoding="UTF-8" standalone="yes"?>
<Relationships xmlns="http://schemas.openxmlformats.org/package/2006/relationships"><Relationship Id="rId8" Type="http://schemas.openxmlformats.org/officeDocument/2006/relationships/image" Target="../media/image72.png"/><Relationship Id="rId7" Type="http://schemas.openxmlformats.org/officeDocument/2006/relationships/image" Target="../media/image70.png"/><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71.png"/><Relationship Id="rId5" Type="http://schemas.openxmlformats.org/officeDocument/2006/relationships/image" Target="../media/image68.png"/><Relationship Id="rId9" Type="http://schemas.openxmlformats.org/officeDocument/2006/relationships/image" Target="../media/image510.png"/></Relationships>
</file>

<file path=ppt/slides/_rels/slide9.xml.rels><?xml version="1.0" encoding="UTF-8" standalone="yes"?>
<Relationships xmlns="http://schemas.openxmlformats.org/package/2006/relationships"><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11.png"/><Relationship Id="rId5"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69621" y="733617"/>
            <a:ext cx="9144000" cy="5183087"/>
          </a:xfrm>
        </p:spPr>
        <p:txBody>
          <a:bodyPr>
            <a:noAutofit/>
          </a:bodyPr>
          <a:lstStyle/>
          <a:p>
            <a:r>
              <a:rPr lang="en-US" sz="4000" dirty="0"/>
              <a:t>PHYS </a:t>
            </a:r>
            <a:r>
              <a:rPr lang="en-US" sz="4000" dirty="0" smtClean="0"/>
              <a:t>1111K </a:t>
            </a:r>
            <a:r>
              <a:rPr lang="en-US" sz="4000" dirty="0"/>
              <a:t/>
            </a:r>
            <a:br>
              <a:rPr lang="en-US" sz="4000" dirty="0"/>
            </a:br>
            <a:r>
              <a:rPr lang="en-US" sz="4000" dirty="0"/>
              <a:t/>
            </a:r>
            <a:br>
              <a:rPr lang="en-US" sz="4000" dirty="0"/>
            </a:br>
            <a:r>
              <a:rPr lang="en-US" sz="4000" dirty="0"/>
              <a:t>Lectures </a:t>
            </a:r>
            <a:r>
              <a:rPr lang="en-US" sz="4000" dirty="0" smtClean="0"/>
              <a:t>3 – 4</a:t>
            </a:r>
            <a:br>
              <a:rPr lang="en-US" sz="4000" dirty="0" smtClean="0"/>
            </a:br>
            <a:r>
              <a:rPr lang="en-US" dirty="0"/>
              <a:t/>
            </a:r>
            <a:br>
              <a:rPr lang="en-US" dirty="0"/>
            </a:br>
            <a:r>
              <a:rPr lang="en-US" sz="2800" dirty="0" err="1" smtClean="0">
                <a:solidFill>
                  <a:schemeClr val="bg1">
                    <a:lumMod val="50000"/>
                  </a:schemeClr>
                </a:solidFill>
              </a:rPr>
              <a:t>OpenStax</a:t>
            </a:r>
            <a:r>
              <a:rPr lang="en-US" sz="2800" dirty="0" smtClean="0">
                <a:solidFill>
                  <a:schemeClr val="bg1">
                    <a:lumMod val="50000"/>
                  </a:schemeClr>
                </a:solidFill>
              </a:rPr>
              <a:t> </a:t>
            </a:r>
            <a:r>
              <a:rPr lang="en-US" sz="2800" dirty="0">
                <a:solidFill>
                  <a:schemeClr val="bg1">
                    <a:lumMod val="50000"/>
                  </a:schemeClr>
                </a:solidFill>
              </a:rPr>
              <a:t>Chapter </a:t>
            </a:r>
            <a:r>
              <a:rPr lang="en-US" sz="2800" dirty="0" smtClean="0">
                <a:solidFill>
                  <a:schemeClr val="bg1">
                    <a:lumMod val="50000"/>
                  </a:schemeClr>
                </a:solidFill>
              </a:rPr>
              <a:t>2</a:t>
            </a:r>
            <a:br>
              <a:rPr lang="en-US" sz="2800" dirty="0" smtClean="0">
                <a:solidFill>
                  <a:schemeClr val="bg1">
                    <a:lumMod val="50000"/>
                  </a:schemeClr>
                </a:solidFill>
              </a:rPr>
            </a:br>
            <a:r>
              <a:rPr lang="en-US" sz="2800" dirty="0">
                <a:solidFill>
                  <a:schemeClr val="bg1">
                    <a:lumMod val="50000"/>
                  </a:schemeClr>
                </a:solidFill>
              </a:rPr>
              <a:t/>
            </a:r>
            <a:br>
              <a:rPr lang="en-US" sz="2800" dirty="0">
                <a:solidFill>
                  <a:schemeClr val="bg1">
                    <a:lumMod val="50000"/>
                  </a:schemeClr>
                </a:solidFill>
              </a:rPr>
            </a:br>
            <a:r>
              <a:rPr lang="en-US" sz="4000" dirty="0"/>
              <a:t/>
            </a:r>
            <a:br>
              <a:rPr lang="en-US" sz="4000" dirty="0"/>
            </a:br>
            <a:r>
              <a:rPr lang="en-US" sz="2800" b="1" dirty="0" err="1" smtClean="0">
                <a:latin typeface="+mn-lt"/>
              </a:rPr>
              <a:t>Youtube</a:t>
            </a:r>
            <a:r>
              <a:rPr lang="en-US" sz="2800" b="1" dirty="0">
                <a:latin typeface="+mn-lt"/>
              </a:rPr>
              <a:t>: </a:t>
            </a:r>
            <a:r>
              <a:rPr lang="en-US" sz="2800" b="1" dirty="0">
                <a:latin typeface="+mn-lt"/>
                <a:hlinkClick r:id="rId2"/>
              </a:rPr>
              <a:t>https://</a:t>
            </a:r>
            <a:r>
              <a:rPr lang="en-US" sz="2800" b="1" dirty="0" smtClean="0">
                <a:latin typeface="+mn-lt"/>
                <a:hlinkClick r:id="rId2"/>
              </a:rPr>
              <a:t>youtu.be/lMVzQ7Okfyc</a:t>
            </a:r>
            <a:r>
              <a:rPr lang="en-US" sz="2800" b="1" dirty="0" smtClean="0">
                <a:latin typeface="+mn-lt"/>
              </a:rPr>
              <a:t> </a:t>
            </a:r>
            <a:endParaRPr lang="en-US" sz="4000" b="1" dirty="0">
              <a:latin typeface="+mn-lt"/>
            </a:endParaRPr>
          </a:p>
        </p:txBody>
      </p:sp>
      <p:sp>
        <p:nvSpPr>
          <p:cNvPr id="3" name="Slide Number Placeholder 2"/>
          <p:cNvSpPr>
            <a:spLocks noGrp="1"/>
          </p:cNvSpPr>
          <p:nvPr>
            <p:ph type="sldNum" sz="quarter" idx="12"/>
          </p:nvPr>
        </p:nvSpPr>
        <p:spPr/>
        <p:txBody>
          <a:bodyPr/>
          <a:lstStyle/>
          <a:p>
            <a:fld id="{D53E3F94-F532-4A3C-8342-C687332B96EC}" type="slidenum">
              <a:rPr lang="en-US" smtClean="0"/>
              <a:t>1</a:t>
            </a:fld>
            <a:endParaRPr lang="en-US"/>
          </a:p>
        </p:txBody>
      </p:sp>
    </p:spTree>
    <p:extLst>
      <p:ext uri="{BB962C8B-B14F-4D97-AF65-F5344CB8AC3E}">
        <p14:creationId xmlns:p14="http://schemas.microsoft.com/office/powerpoint/2010/main" val="8061046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838200" y="369384"/>
                <a:ext cx="10515600" cy="1470565"/>
              </a:xfrm>
            </p:spPr>
            <p:txBody>
              <a:bodyPr anchor="t" anchorCtr="0">
                <a:noAutofit/>
              </a:bodyPr>
              <a:lstStyle/>
              <a:p>
                <a:r>
                  <a:rPr lang="en-US" sz="2400" b="1" dirty="0">
                    <a:latin typeface="+mn-lt"/>
                  </a:rPr>
                  <a:t>Example 3:</a:t>
                </a:r>
                <a:br>
                  <a:rPr lang="en-US" sz="2400" b="1" dirty="0">
                    <a:latin typeface="+mn-lt"/>
                  </a:rPr>
                </a:br>
                <a:r>
                  <a:rPr lang="en-US" sz="2400" b="1" dirty="0">
                    <a:latin typeface="+mn-lt"/>
                  </a:rPr>
                  <a:t/>
                </a:r>
                <a:br>
                  <a:rPr lang="en-US" sz="2400" b="1" dirty="0">
                    <a:latin typeface="+mn-lt"/>
                  </a:rPr>
                </a:br>
                <a:r>
                  <a:rPr lang="en-US" sz="2400" dirty="0">
                    <a:latin typeface="+mn-lt"/>
                  </a:rPr>
                  <a:t>A car passes a tree at a velocity of </a:t>
                </a:r>
                <a:r>
                  <a:rPr lang="en-US" sz="2400" b="1" dirty="0">
                    <a:latin typeface="+mn-lt"/>
                  </a:rPr>
                  <a:t>6 m/s</a:t>
                </a:r>
                <a:r>
                  <a:rPr lang="en-US" sz="2400" dirty="0">
                    <a:latin typeface="+mn-lt"/>
                  </a:rPr>
                  <a:t>. It then accelerates at </a:t>
                </a:r>
                <a:r>
                  <a:rPr lang="en-US" sz="2400" b="1" dirty="0">
                    <a:solidFill>
                      <a:schemeClr val="tx1"/>
                    </a:solidFill>
                    <a:latin typeface="+mn-lt"/>
                  </a:rPr>
                  <a:t>4.0 </a:t>
                </a:r>
                <a14:m>
                  <m:oMath xmlns:m="http://schemas.openxmlformats.org/officeDocument/2006/math">
                    <m:r>
                      <a:rPr lang="en-US" sz="2400" b="1" dirty="0">
                        <a:solidFill>
                          <a:schemeClr val="tx1"/>
                        </a:solidFill>
                        <a:latin typeface="Cambria Math" panose="02040503050406030204" pitchFamily="18" charset="0"/>
                      </a:rPr>
                      <m:t>𝐦</m:t>
                    </m:r>
                    <m:r>
                      <a:rPr lang="en-US" sz="2400" b="1" dirty="0">
                        <a:solidFill>
                          <a:schemeClr val="tx1"/>
                        </a:solidFill>
                        <a:latin typeface="Cambria Math" panose="02040503050406030204" pitchFamily="18" charset="0"/>
                      </a:rPr>
                      <m:t>/</m:t>
                    </m:r>
                    <m:sSup>
                      <m:sSupPr>
                        <m:ctrlPr>
                          <a:rPr lang="en-US" sz="2400" b="1" i="1" dirty="0">
                            <a:solidFill>
                              <a:schemeClr val="tx1"/>
                            </a:solidFill>
                            <a:latin typeface="Cambria Math" panose="02040503050406030204" pitchFamily="18" charset="0"/>
                          </a:rPr>
                        </m:ctrlPr>
                      </m:sSupPr>
                      <m:e>
                        <m:r>
                          <a:rPr lang="en-US" sz="2400" b="1" dirty="0">
                            <a:solidFill>
                              <a:schemeClr val="tx1"/>
                            </a:solidFill>
                            <a:latin typeface="Cambria Math" panose="02040503050406030204" pitchFamily="18" charset="0"/>
                          </a:rPr>
                          <m:t>𝐬</m:t>
                        </m:r>
                      </m:e>
                      <m:sup>
                        <m:r>
                          <a:rPr lang="en-US" sz="2400" b="1" dirty="0">
                            <a:solidFill>
                              <a:schemeClr val="tx1"/>
                            </a:solidFill>
                            <a:latin typeface="Cambria Math" panose="02040503050406030204" pitchFamily="18" charset="0"/>
                          </a:rPr>
                          <m:t>𝟐</m:t>
                        </m:r>
                      </m:sup>
                    </m:sSup>
                    <m:r>
                      <a:rPr lang="en-US" sz="2400" b="1" i="1" dirty="0">
                        <a:solidFill>
                          <a:schemeClr val="tx1"/>
                        </a:solidFill>
                        <a:latin typeface="Cambria Math" panose="02040503050406030204" pitchFamily="18" charset="0"/>
                      </a:rPr>
                      <m:t> </m:t>
                    </m:r>
                  </m:oMath>
                </a14:m>
                <a:r>
                  <a:rPr lang="en-US" sz="2400" dirty="0">
                    <a:latin typeface="+mn-lt"/>
                  </a:rPr>
                  <a:t>for </a:t>
                </a:r>
                <a:r>
                  <a:rPr lang="en-US" sz="2400" b="1" dirty="0">
                    <a:latin typeface="+mn-lt"/>
                  </a:rPr>
                  <a:t>6 seconds</a:t>
                </a:r>
                <a:r>
                  <a:rPr lang="en-US" sz="2400" dirty="0">
                    <a:latin typeface="+mn-lt"/>
                  </a:rPr>
                  <a:t>. How far is it located from the tree after the 6 seconds?</a:t>
                </a:r>
                <a:br>
                  <a:rPr lang="en-US" sz="2400" dirty="0">
                    <a:latin typeface="+mn-lt"/>
                  </a:rPr>
                </a:br>
                <a:endParaRPr lang="en-US" sz="2400" dirty="0">
                  <a:latin typeface="+mn-lt"/>
                </a:endParaRP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838200" y="369384"/>
                <a:ext cx="10515600" cy="1470565"/>
              </a:xfrm>
              <a:blipFill>
                <a:blip r:embed="rId5"/>
                <a:stretch>
                  <a:fillRect l="-928" t="-5809" b="-5809"/>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D53E3F94-F532-4A3C-8342-C687332B96EC}" type="slidenum">
              <a:rPr lang="en-US" smtClean="0"/>
              <a:t>10</a:t>
            </a:fld>
            <a:endParaRPr lang="en-US"/>
          </a:p>
        </p:txBody>
      </p:sp>
      <mc:AlternateContent xmlns:mc="http://schemas.openxmlformats.org/markup-compatibility/2006" xmlns:a14="http://schemas.microsoft.com/office/drawing/2010/main">
        <mc:Choice Requires="a14">
          <p:sp>
            <p:nvSpPr>
              <p:cNvPr id="12" name="Content Placeholder 2"/>
              <p:cNvSpPr>
                <a:spLocks noGrp="1"/>
              </p:cNvSpPr>
              <p:nvPr>
                <p:ph idx="1"/>
              </p:nvPr>
            </p:nvSpPr>
            <p:spPr>
              <a:xfrm>
                <a:off x="1752601" y="1929490"/>
                <a:ext cx="2478436" cy="2171353"/>
              </a:xfrm>
            </p:spPr>
            <p:txBody>
              <a:bodyPr>
                <a:normAutofit/>
              </a:bodyPr>
              <a:lstStyle/>
              <a:p>
                <a:pPr>
                  <a:spcAft>
                    <a:spcPts val="600"/>
                  </a:spcAft>
                </a:pPr>
                <a14:m>
                  <m:oMath xmlns:m="http://schemas.openxmlformats.org/officeDocument/2006/math">
                    <m:r>
                      <m:rPr>
                        <m:sty m:val="p"/>
                      </m:rPr>
                      <a:rPr lang="en-US" sz="2400" i="0" smtClean="0">
                        <a:latin typeface="Cambria Math" panose="02040503050406030204" pitchFamily="18" charset="0"/>
                      </a:rPr>
                      <m:t>a</m:t>
                    </m:r>
                    <m:r>
                      <a:rPr lang="en-US" sz="2400" i="0" smtClean="0">
                        <a:latin typeface="Cambria Math" panose="02040503050406030204" pitchFamily="18" charset="0"/>
                      </a:rPr>
                      <m:t>=4 </m:t>
                    </m:r>
                    <m:r>
                      <m:rPr>
                        <m:sty m:val="p"/>
                      </m:rPr>
                      <a:rPr lang="en-US" sz="2400" b="0" i="0" smtClean="0">
                        <a:latin typeface="Cambria Math" panose="02040503050406030204" pitchFamily="18" charset="0"/>
                      </a:rPr>
                      <m:t>m</m:t>
                    </m:r>
                    <m:r>
                      <a:rPr lang="en-US" sz="2400" b="0" i="0" smtClean="0">
                        <a:latin typeface="Cambria Math" panose="02040503050406030204" pitchFamily="18" charset="0"/>
                      </a:rPr>
                      <m:t>/</m:t>
                    </m:r>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s</m:t>
                        </m:r>
                      </m:e>
                      <m:sup>
                        <m:r>
                          <a:rPr lang="en-US" sz="2400" b="0" i="0" smtClean="0">
                            <a:latin typeface="Cambria Math" panose="02040503050406030204" pitchFamily="18" charset="0"/>
                          </a:rPr>
                          <m:t>2</m:t>
                        </m:r>
                      </m:sup>
                    </m:sSup>
                  </m:oMath>
                </a14:m>
                <a:endParaRPr lang="en-US" sz="2400" b="0" dirty="0"/>
              </a:p>
              <a:p>
                <a:pPr>
                  <a:spcAft>
                    <a:spcPts val="600"/>
                  </a:spcAft>
                </a:pP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i</m:t>
                        </m:r>
                      </m:sub>
                    </m:sSub>
                    <m:r>
                      <a:rPr lang="en-US" sz="2400" b="0" i="0" smtClean="0">
                        <a:latin typeface="Cambria Math" panose="02040503050406030204" pitchFamily="18" charset="0"/>
                      </a:rPr>
                      <m:t>=</m:t>
                    </m:r>
                  </m:oMath>
                </a14:m>
                <a:r>
                  <a:rPr lang="en-US" sz="2400" b="0" dirty="0"/>
                  <a:t> 6 m/s</a:t>
                </a:r>
              </a:p>
              <a:p>
                <a:pPr>
                  <a:spcAft>
                    <a:spcPts val="600"/>
                  </a:spcAft>
                </a:pPr>
                <a14:m>
                  <m:oMath xmlns:m="http://schemas.openxmlformats.org/officeDocument/2006/math">
                    <m:r>
                      <m:rPr>
                        <m:sty m:val="p"/>
                      </m:rPr>
                      <a:rPr lang="en-US" sz="2400" b="0" i="0" smtClean="0">
                        <a:latin typeface="Cambria Math" panose="02040503050406030204" pitchFamily="18" charset="0"/>
                      </a:rPr>
                      <m:t>Δt</m:t>
                    </m:r>
                    <m:r>
                      <a:rPr lang="en-US" sz="2400" b="0" i="0" smtClean="0">
                        <a:latin typeface="Cambria Math" panose="02040503050406030204" pitchFamily="18" charset="0"/>
                      </a:rPr>
                      <m:t>=6 </m:t>
                    </m:r>
                    <m:r>
                      <m:rPr>
                        <m:sty m:val="p"/>
                      </m:rPr>
                      <a:rPr lang="en-US" sz="2400" b="0" i="0" smtClean="0">
                        <a:latin typeface="Cambria Math" panose="02040503050406030204" pitchFamily="18" charset="0"/>
                      </a:rPr>
                      <m:t>s</m:t>
                    </m:r>
                  </m:oMath>
                </a14:m>
                <a:endParaRPr lang="en-US" sz="2400" dirty="0"/>
              </a:p>
              <a:p>
                <a:pPr>
                  <a:spcAft>
                    <a:spcPts val="600"/>
                  </a:spcAft>
                </a:pPr>
                <a14:m>
                  <m:oMath xmlns:m="http://schemas.openxmlformats.org/officeDocument/2006/math">
                    <m:r>
                      <m:rPr>
                        <m:sty m:val="p"/>
                      </m:rPr>
                      <a:rPr lang="en-US" sz="2400" b="0" i="0" smtClean="0">
                        <a:latin typeface="Cambria Math" panose="02040503050406030204" pitchFamily="18" charset="0"/>
                      </a:rPr>
                      <m:t>Δx</m:t>
                    </m:r>
                    <m:r>
                      <a:rPr lang="en-US" sz="2400" b="0" i="0" smtClean="0">
                        <a:latin typeface="Cambria Math" panose="02040503050406030204" pitchFamily="18" charset="0"/>
                      </a:rPr>
                      <m:t>= ?</m:t>
                    </m:r>
                  </m:oMath>
                </a14:m>
                <a:endParaRPr lang="en-US" sz="2400" dirty="0"/>
              </a:p>
            </p:txBody>
          </p:sp>
        </mc:Choice>
        <mc:Fallback xmlns="">
          <p:sp>
            <p:nvSpPr>
              <p:cNvPr id="12" name="Content Placeholder 2"/>
              <p:cNvSpPr>
                <a:spLocks noGrp="1" noRot="1" noChangeAspect="1" noMove="1" noResize="1" noEditPoints="1" noAdjustHandles="1" noChangeArrowheads="1" noChangeShapeType="1" noTextEdit="1"/>
              </p:cNvSpPr>
              <p:nvPr>
                <p:ph idx="1"/>
              </p:nvPr>
            </p:nvSpPr>
            <p:spPr>
              <a:xfrm>
                <a:off x="1752601" y="1929490"/>
                <a:ext cx="2478436" cy="2171353"/>
              </a:xfrm>
              <a:blipFill>
                <a:blip r:embed="rId6"/>
                <a:stretch>
                  <a:fillRect l="-3448" t="-30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1396140" y="4190384"/>
                <a:ext cx="3572207" cy="2348528"/>
              </a:xfrm>
              <a:prstGeom prst="rect">
                <a:avLst/>
              </a:prstGeom>
              <a:noFill/>
              <a:ln>
                <a:solidFill>
                  <a:schemeClr val="tx1"/>
                </a:solidFill>
                <a:prstDash val="dash"/>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m:rPr>
                        <m:sty m:val="p"/>
                      </m:rPr>
                      <a:rPr lang="en-US" sz="2400" b="0" i="0" smtClean="0">
                        <a:latin typeface="Cambria Math" panose="02040503050406030204" pitchFamily="18" charset="0"/>
                        <a:ea typeface="Cambria Math" panose="02040503050406030204" pitchFamily="18" charset="0"/>
                      </a:rPr>
                      <m:t>Δx</m:t>
                    </m:r>
                    <m:r>
                      <a:rPr lang="en-US" sz="2400" b="0" i="0"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Sub>
                      </m:num>
                      <m:den>
                        <m:r>
                          <a:rPr lang="en-US" sz="2400" b="0" i="0" smtClean="0">
                            <a:latin typeface="Cambria Math" panose="02040503050406030204" pitchFamily="18" charset="0"/>
                            <a:ea typeface="Cambria Math" panose="02040503050406030204" pitchFamily="18" charset="0"/>
                          </a:rPr>
                          <m:t>2</m:t>
                        </m:r>
                      </m:den>
                    </m:f>
                    <m:r>
                      <m:rPr>
                        <m:sty m:val="p"/>
                      </m:rPr>
                      <a:rPr lang="en-US" sz="2400" b="0" i="0" smtClean="0">
                        <a:latin typeface="Cambria Math" panose="02040503050406030204" pitchFamily="18" charset="0"/>
                        <a:ea typeface="Cambria Math" panose="02040503050406030204" pitchFamily="18" charset="0"/>
                      </a:rPr>
                      <m:t>Δt</m:t>
                    </m:r>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a</m:t>
                    </m:r>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Δt</m:t>
                    </m:r>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x</m:t>
                        </m:r>
                      </m:e>
                      <m:sub>
                        <m:r>
                          <m:rPr>
                            <m:sty m:val="p"/>
                          </m:rPr>
                          <a:rPr lang="en-US" sz="2400" b="0" i="0" smtClean="0">
                            <a:latin typeface="Cambria Math" panose="02040503050406030204" pitchFamily="18" charset="0"/>
                            <a:ea typeface="Cambria Math" panose="02040503050406030204" pitchFamily="18" charset="0"/>
                          </a:rPr>
                          <m:t>f</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x</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Δt</m:t>
                    </m:r>
                    <m:r>
                      <a:rPr lang="en-US" sz="2400" b="0" i="0"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0" smtClean="0">
                            <a:latin typeface="Cambria Math" panose="02040503050406030204" pitchFamily="18" charset="0"/>
                            <a:ea typeface="Cambria Math" panose="02040503050406030204" pitchFamily="18" charset="0"/>
                          </a:rPr>
                          <m:t>1</m:t>
                        </m:r>
                      </m:num>
                      <m:den>
                        <m:r>
                          <a:rPr lang="en-US" sz="2400" b="0" i="0" smtClean="0">
                            <a:latin typeface="Cambria Math" panose="02040503050406030204" pitchFamily="18" charset="0"/>
                            <a:ea typeface="Cambria Math" panose="02040503050406030204" pitchFamily="18" charset="0"/>
                          </a:rPr>
                          <m:t>2</m:t>
                        </m:r>
                      </m:den>
                    </m:f>
                    <m:r>
                      <m:rPr>
                        <m:sty m:val="p"/>
                      </m:rPr>
                      <a:rPr lang="en-US" sz="2400" b="0" i="0" smtClean="0">
                        <a:latin typeface="Cambria Math" panose="02040503050406030204" pitchFamily="18" charset="0"/>
                        <a:ea typeface="Cambria Math" panose="02040503050406030204" pitchFamily="18" charset="0"/>
                      </a:rPr>
                      <m:t>a</m:t>
                    </m:r>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Δ</m:t>
                    </m:r>
                    <m:sSup>
                      <m:sSupPr>
                        <m:ctrlPr>
                          <a:rPr lang="en-US" sz="2400" b="0" i="1" smtClean="0">
                            <a:latin typeface="Cambria Math" panose="02040503050406030204" pitchFamily="18" charset="0"/>
                            <a:ea typeface="Cambria Math" panose="02040503050406030204" pitchFamily="18" charset="0"/>
                          </a:rPr>
                        </m:ctrlPr>
                      </m:sSupPr>
                      <m:e>
                        <m:r>
                          <m:rPr>
                            <m:sty m:val="p"/>
                          </m:rPr>
                          <a:rPr lang="en-US" sz="2400" b="0" i="0" smtClean="0">
                            <a:latin typeface="Cambria Math" panose="02040503050406030204" pitchFamily="18" charset="0"/>
                            <a:ea typeface="Cambria Math" panose="02040503050406030204" pitchFamily="18" charset="0"/>
                          </a:rPr>
                          <m:t>t</m:t>
                        </m:r>
                      </m:e>
                      <m:sup>
                        <m:r>
                          <a:rPr lang="en-US" sz="2400" b="0" i="0" smtClean="0">
                            <a:latin typeface="Cambria Math" panose="02040503050406030204" pitchFamily="18" charset="0"/>
                            <a:ea typeface="Cambria Math" panose="02040503050406030204" pitchFamily="18" charset="0"/>
                          </a:rPr>
                          <m:t>2</m:t>
                        </m:r>
                      </m:sup>
                    </m:sSup>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m:t>
                    </m:r>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+2</m:t>
                    </m:r>
                    <m:r>
                      <m:rPr>
                        <m:sty m:val="p"/>
                      </m:rPr>
                      <a:rPr lang="en-US" sz="2400" b="0" i="0" smtClean="0">
                        <a:latin typeface="Cambria Math" panose="02040503050406030204" pitchFamily="18" charset="0"/>
                        <a:ea typeface="Cambria Math" panose="02040503050406030204" pitchFamily="18" charset="0"/>
                      </a:rPr>
                      <m:t>aΔx</m:t>
                    </m:r>
                    <m:r>
                      <a:rPr lang="en-US" sz="2400" b="0" i="0" smtClean="0">
                        <a:latin typeface="Cambria Math" panose="02040503050406030204" pitchFamily="18" charset="0"/>
                        <a:ea typeface="Cambria Math" panose="02040503050406030204" pitchFamily="18" charset="0"/>
                      </a:rPr>
                      <m:t> </m:t>
                    </m:r>
                  </m:oMath>
                </a14:m>
                <a:endParaRPr lang="en-US" sz="2400" dirty="0">
                  <a:latin typeface="Cambria Math" panose="02040503050406030204" pitchFamily="18" charset="0"/>
                  <a:ea typeface="Cambria Math" panose="02040503050406030204" pitchFamily="18" charset="0"/>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1396140" y="4190384"/>
                <a:ext cx="3572207" cy="2348528"/>
              </a:xfrm>
              <a:prstGeom prst="rect">
                <a:avLst/>
              </a:prstGeom>
              <a:blipFill>
                <a:blip r:embed="rId7"/>
                <a:stretch>
                  <a:fillRect l="-2041"/>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6276887" y="2451366"/>
                <a:ext cx="4667425" cy="3274743"/>
              </a:xfrm>
              <a:prstGeom prst="rect">
                <a:avLst/>
              </a:prstGeom>
              <a:noFill/>
              <a:ln>
                <a:solidFill>
                  <a:schemeClr val="tx1"/>
                </a:solidFill>
                <a:prstDash val="solid"/>
              </a:ln>
            </p:spPr>
            <p:txBody>
              <a:bodyPr wrap="square" rtlCol="0">
                <a:spAutoFit/>
              </a:bodyPr>
              <a:lstStyle/>
              <a:p>
                <a:pPr>
                  <a:lnSpc>
                    <a:spcPct val="150000"/>
                  </a:lnSpc>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ea typeface="Cambria Math" panose="02040503050406030204" pitchFamily="18" charset="0"/>
                            </a:rPr>
                          </m:ctrlPr>
                        </m:sSubPr>
                        <m:e>
                          <m:r>
                            <m:rPr>
                              <m:sty m:val="p"/>
                            </m:rPr>
                            <a:rPr lang="en-US" sz="2400" i="0">
                              <a:latin typeface="Cambria Math" panose="02040503050406030204" pitchFamily="18" charset="0"/>
                              <a:ea typeface="Cambria Math" panose="02040503050406030204" pitchFamily="18" charset="0"/>
                            </a:rPr>
                            <m:t>x</m:t>
                          </m:r>
                        </m:e>
                        <m:sub>
                          <m:r>
                            <m:rPr>
                              <m:sty m:val="p"/>
                            </m:rPr>
                            <a:rPr lang="en-US" sz="2400" i="0">
                              <a:latin typeface="Cambria Math" panose="02040503050406030204" pitchFamily="18" charset="0"/>
                              <a:ea typeface="Cambria Math" panose="02040503050406030204" pitchFamily="18" charset="0"/>
                            </a:rPr>
                            <m:t>f</m:t>
                          </m:r>
                        </m:sub>
                      </m:sSub>
                      <m:r>
                        <a:rPr lang="en-US" sz="2400" i="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i="0">
                              <a:latin typeface="Cambria Math" panose="02040503050406030204" pitchFamily="18" charset="0"/>
                              <a:ea typeface="Cambria Math" panose="02040503050406030204" pitchFamily="18" charset="0"/>
                            </a:rPr>
                            <m:t>x</m:t>
                          </m:r>
                        </m:e>
                        <m:sub>
                          <m:r>
                            <m:rPr>
                              <m:sty m:val="p"/>
                            </m:rPr>
                            <a:rPr lang="en-US" sz="2400" i="0">
                              <a:latin typeface="Cambria Math" panose="02040503050406030204" pitchFamily="18" charset="0"/>
                              <a:ea typeface="Cambria Math" panose="02040503050406030204" pitchFamily="18" charset="0"/>
                            </a:rPr>
                            <m:t>i</m:t>
                          </m:r>
                        </m:sub>
                      </m:sSub>
                      <m:r>
                        <a:rPr lang="en-US" sz="2400" i="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i="0">
                              <a:latin typeface="Cambria Math" panose="02040503050406030204" pitchFamily="18" charset="0"/>
                              <a:ea typeface="Cambria Math" panose="02040503050406030204" pitchFamily="18" charset="0"/>
                            </a:rPr>
                            <m:t>v</m:t>
                          </m:r>
                        </m:e>
                        <m:sub>
                          <m:r>
                            <m:rPr>
                              <m:sty m:val="p"/>
                            </m:rPr>
                            <a:rPr lang="en-US" sz="2400" i="0">
                              <a:latin typeface="Cambria Math" panose="02040503050406030204" pitchFamily="18" charset="0"/>
                              <a:ea typeface="Cambria Math" panose="02040503050406030204" pitchFamily="18" charset="0"/>
                            </a:rPr>
                            <m:t>i</m:t>
                          </m:r>
                        </m:sub>
                      </m:sSub>
                      <m:r>
                        <a:rPr lang="en-US" sz="2400" i="0">
                          <a:latin typeface="Cambria Math" panose="02040503050406030204" pitchFamily="18" charset="0"/>
                          <a:ea typeface="Cambria Math" panose="02040503050406030204" pitchFamily="18" charset="0"/>
                        </a:rPr>
                        <m:t> </m:t>
                      </m:r>
                      <m:r>
                        <m:rPr>
                          <m:sty m:val="p"/>
                        </m:rPr>
                        <a:rPr lang="en-US" sz="2400" i="0">
                          <a:latin typeface="Cambria Math" panose="02040503050406030204" pitchFamily="18" charset="0"/>
                          <a:ea typeface="Cambria Math" panose="02040503050406030204" pitchFamily="18" charset="0"/>
                        </a:rPr>
                        <m:t>Δt</m:t>
                      </m:r>
                      <m:r>
                        <a:rPr lang="en-US" sz="2400" i="0">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r>
                            <a:rPr lang="en-US" sz="2400" i="0">
                              <a:latin typeface="Cambria Math" panose="02040503050406030204" pitchFamily="18" charset="0"/>
                              <a:ea typeface="Cambria Math" panose="02040503050406030204" pitchFamily="18" charset="0"/>
                            </a:rPr>
                            <m:t>1</m:t>
                          </m:r>
                        </m:num>
                        <m:den>
                          <m:r>
                            <a:rPr lang="en-US" sz="2400" i="0">
                              <a:latin typeface="Cambria Math" panose="02040503050406030204" pitchFamily="18" charset="0"/>
                              <a:ea typeface="Cambria Math" panose="02040503050406030204" pitchFamily="18" charset="0"/>
                            </a:rPr>
                            <m:t>2</m:t>
                          </m:r>
                        </m:den>
                      </m:f>
                      <m:r>
                        <m:rPr>
                          <m:sty m:val="p"/>
                        </m:rPr>
                        <a:rPr lang="en-US" sz="2400" i="0">
                          <a:latin typeface="Cambria Math" panose="02040503050406030204" pitchFamily="18" charset="0"/>
                          <a:ea typeface="Cambria Math" panose="02040503050406030204" pitchFamily="18" charset="0"/>
                        </a:rPr>
                        <m:t>a</m:t>
                      </m:r>
                      <m:r>
                        <a:rPr lang="en-US" sz="2400" i="0">
                          <a:latin typeface="Cambria Math" panose="02040503050406030204" pitchFamily="18" charset="0"/>
                          <a:ea typeface="Cambria Math" panose="02040503050406030204" pitchFamily="18" charset="0"/>
                        </a:rPr>
                        <m:t> </m:t>
                      </m:r>
                      <m:r>
                        <m:rPr>
                          <m:sty m:val="p"/>
                        </m:rPr>
                        <a:rPr lang="en-US" sz="2400" i="0">
                          <a:latin typeface="Cambria Math" panose="02040503050406030204" pitchFamily="18" charset="0"/>
                          <a:ea typeface="Cambria Math" panose="02040503050406030204" pitchFamily="18" charset="0"/>
                        </a:rPr>
                        <m:t>Δ</m:t>
                      </m:r>
                      <m:sSup>
                        <m:sSupPr>
                          <m:ctrlPr>
                            <a:rPr lang="en-US" sz="2400" i="1">
                              <a:latin typeface="Cambria Math" panose="02040503050406030204" pitchFamily="18" charset="0"/>
                              <a:ea typeface="Cambria Math" panose="02040503050406030204" pitchFamily="18" charset="0"/>
                            </a:rPr>
                          </m:ctrlPr>
                        </m:sSupPr>
                        <m:e>
                          <m:r>
                            <m:rPr>
                              <m:sty m:val="p"/>
                            </m:rPr>
                            <a:rPr lang="en-US" sz="2400" i="0">
                              <a:latin typeface="Cambria Math" panose="02040503050406030204" pitchFamily="18" charset="0"/>
                              <a:ea typeface="Cambria Math" panose="02040503050406030204" pitchFamily="18" charset="0"/>
                            </a:rPr>
                            <m:t>t</m:t>
                          </m:r>
                        </m:e>
                        <m:sup>
                          <m:r>
                            <a:rPr lang="en-US" sz="2400" i="0">
                              <a:latin typeface="Cambria Math" panose="02040503050406030204" pitchFamily="18" charset="0"/>
                              <a:ea typeface="Cambria Math" panose="02040503050406030204" pitchFamily="18" charset="0"/>
                            </a:rPr>
                            <m:t>2</m:t>
                          </m:r>
                        </m:sup>
                      </m:sSup>
                    </m:oMath>
                  </m:oMathPara>
                </a14:m>
                <a:endParaRPr lang="en-US" sz="2400" dirty="0">
                  <a:latin typeface="Cambria Math" panose="02040503050406030204" pitchFamily="18" charset="0"/>
                  <a:ea typeface="Cambria Math" panose="02040503050406030204" pitchFamily="18" charset="0"/>
                </a:endParaRPr>
              </a:p>
              <a:p>
                <a:pPr>
                  <a:lnSpc>
                    <a:spcPct val="150000"/>
                  </a:lnSpc>
                </a:pPr>
                <a14:m>
                  <m:oMathPara xmlns:m="http://schemas.openxmlformats.org/officeDocument/2006/math">
                    <m:oMathParaPr>
                      <m:jc m:val="left"/>
                    </m:oMathParaPr>
                    <m:oMath xmlns:m="http://schemas.openxmlformats.org/officeDocument/2006/math">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x</m:t>
                          </m:r>
                        </m:e>
                        <m:sub>
                          <m:r>
                            <m:rPr>
                              <m:sty m:val="p"/>
                            </m:rPr>
                            <a:rPr lang="en-US" sz="2400" b="0" i="0" smtClean="0">
                              <a:latin typeface="Cambria Math" panose="02040503050406030204" pitchFamily="18" charset="0"/>
                              <a:ea typeface="Cambria Math" panose="02040503050406030204" pitchFamily="18" charset="0"/>
                            </a:rPr>
                            <m:t>f</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x</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=(6)(6)+</m:t>
                      </m:r>
                      <m:f>
                        <m:fPr>
                          <m:ctrlPr>
                            <a:rPr lang="en-US" sz="2400" b="0" i="1" smtClean="0">
                              <a:latin typeface="Cambria Math" panose="02040503050406030204" pitchFamily="18" charset="0"/>
                              <a:ea typeface="Cambria Math" panose="02040503050406030204" pitchFamily="18" charset="0"/>
                            </a:rPr>
                          </m:ctrlPr>
                        </m:fPr>
                        <m:num>
                          <m:r>
                            <a:rPr lang="en-US" sz="2400" b="0" i="0" smtClean="0">
                              <a:latin typeface="Cambria Math" panose="02040503050406030204" pitchFamily="18" charset="0"/>
                              <a:ea typeface="Cambria Math" panose="02040503050406030204" pitchFamily="18" charset="0"/>
                            </a:rPr>
                            <m:t>1</m:t>
                          </m:r>
                        </m:num>
                        <m:den>
                          <m:r>
                            <a:rPr lang="en-US" sz="2400" b="0" i="0" smtClean="0">
                              <a:latin typeface="Cambria Math" panose="02040503050406030204" pitchFamily="18" charset="0"/>
                              <a:ea typeface="Cambria Math" panose="02040503050406030204" pitchFamily="18" charset="0"/>
                            </a:rPr>
                            <m:t>2</m:t>
                          </m:r>
                        </m:den>
                      </m:f>
                      <m:r>
                        <a:rPr lang="en-US" sz="2400" b="0" i="0" smtClean="0">
                          <a:latin typeface="Cambria Math" panose="02040503050406030204" pitchFamily="18" charset="0"/>
                          <a:ea typeface="Cambria Math" panose="02040503050406030204" pitchFamily="18" charset="0"/>
                        </a:rPr>
                        <m:t>(4)(</m:t>
                      </m:r>
                      <m:sSup>
                        <m:sSupPr>
                          <m:ctrlPr>
                            <a:rPr lang="en-US" sz="2400" b="0" i="1" smtClean="0">
                              <a:latin typeface="Cambria Math" panose="02040503050406030204" pitchFamily="18" charset="0"/>
                              <a:ea typeface="Cambria Math" panose="02040503050406030204" pitchFamily="18" charset="0"/>
                            </a:rPr>
                          </m:ctrlPr>
                        </m:sSupPr>
                        <m:e>
                          <m:r>
                            <a:rPr lang="en-US" sz="2400" b="0" i="0" smtClean="0">
                              <a:latin typeface="Cambria Math" panose="02040503050406030204" pitchFamily="18" charset="0"/>
                              <a:ea typeface="Cambria Math" panose="02040503050406030204" pitchFamily="18" charset="0"/>
                            </a:rPr>
                            <m:t>6</m:t>
                          </m:r>
                        </m:e>
                        <m:sup>
                          <m:r>
                            <a:rPr lang="en-US" sz="2400" b="0" i="0" smtClean="0">
                              <a:latin typeface="Cambria Math" panose="02040503050406030204" pitchFamily="18" charset="0"/>
                              <a:ea typeface="Cambria Math" panose="02040503050406030204" pitchFamily="18" charset="0"/>
                            </a:rPr>
                            <m:t>2</m:t>
                          </m:r>
                        </m:sup>
                      </m:sSup>
                      <m:r>
                        <a:rPr lang="en-US" sz="2400" b="0" i="0" smtClean="0">
                          <a:latin typeface="Cambria Math" panose="02040503050406030204" pitchFamily="18" charset="0"/>
                          <a:ea typeface="Cambria Math" panose="02040503050406030204" pitchFamily="18" charset="0"/>
                        </a:rPr>
                        <m:t>)</m:t>
                      </m:r>
                    </m:oMath>
                  </m:oMathPara>
                </a14:m>
                <a:endParaRPr lang="en-US" sz="2400" b="0" dirty="0">
                  <a:latin typeface="Cambria Math" panose="02040503050406030204" pitchFamily="18" charset="0"/>
                  <a:ea typeface="Cambria Math" panose="02040503050406030204" pitchFamily="18" charset="0"/>
                </a:endParaRPr>
              </a:p>
              <a:p>
                <a:pPr>
                  <a:lnSpc>
                    <a:spcPct val="150000"/>
                  </a:lnSpc>
                </a:pPr>
                <a14:m>
                  <m:oMathPara xmlns:m="http://schemas.openxmlformats.org/officeDocument/2006/math">
                    <m:oMathParaPr>
                      <m:jc m:val="left"/>
                    </m:oMathParaPr>
                    <m:oMath xmlns:m="http://schemas.openxmlformats.org/officeDocument/2006/math">
                      <m:r>
                        <a:rPr lang="en-US" sz="2400" i="0">
                          <a:latin typeface="Cambria Math" panose="02040503050406030204" pitchFamily="18" charset="0"/>
                          <a:ea typeface="Cambria Math" panose="02040503050406030204" pitchFamily="18" charset="0"/>
                        </a:rPr>
                        <m:t>⇒</m:t>
                      </m:r>
                      <m:r>
                        <m:rPr>
                          <m:sty m:val="p"/>
                        </m:rPr>
                        <a:rPr lang="en-US" sz="2400" i="0" smtClean="0">
                          <a:latin typeface="Cambria Math" panose="02040503050406030204" pitchFamily="18" charset="0"/>
                          <a:ea typeface="Cambria Math" panose="02040503050406030204" pitchFamily="18" charset="0"/>
                        </a:rPr>
                        <m:t>Δ</m:t>
                      </m:r>
                      <m:r>
                        <m:rPr>
                          <m:sty m:val="p"/>
                        </m:rPr>
                        <a:rPr lang="en-US" sz="2400" b="0" i="0" smtClean="0">
                          <a:latin typeface="Cambria Math" panose="02040503050406030204" pitchFamily="18" charset="0"/>
                          <a:ea typeface="Cambria Math" panose="02040503050406030204" pitchFamily="18" charset="0"/>
                        </a:rPr>
                        <m:t>x</m:t>
                      </m:r>
                      <m:r>
                        <a:rPr lang="en-US" sz="2400" b="0" i="0" smtClean="0">
                          <a:latin typeface="Cambria Math" panose="02040503050406030204" pitchFamily="18" charset="0"/>
                          <a:ea typeface="Cambria Math" panose="02040503050406030204" pitchFamily="18" charset="0"/>
                        </a:rPr>
                        <m:t>=36+72</m:t>
                      </m:r>
                    </m:oMath>
                  </m:oMathPara>
                </a14:m>
                <a:endParaRPr lang="en-US" sz="2400" b="0" dirty="0">
                  <a:latin typeface="Cambria Math" panose="02040503050406030204" pitchFamily="18" charset="0"/>
                  <a:ea typeface="Cambria Math" panose="02040503050406030204" pitchFamily="18" charset="0"/>
                </a:endParaRPr>
              </a:p>
              <a:p>
                <a:pPr>
                  <a:lnSpc>
                    <a:spcPct val="150000"/>
                  </a:lnSpc>
                </a:pPr>
                <a14:m>
                  <m:oMathPara xmlns:m="http://schemas.openxmlformats.org/officeDocument/2006/math">
                    <m:oMathParaPr>
                      <m:jc m:val="left"/>
                    </m:oMathParaPr>
                    <m:oMath xmlns:m="http://schemas.openxmlformats.org/officeDocument/2006/math">
                      <m:r>
                        <a:rPr lang="en-US" sz="2400" i="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Δx</m:t>
                      </m:r>
                      <m:r>
                        <a:rPr lang="en-US" sz="2400" b="0" i="0" smtClean="0">
                          <a:latin typeface="Cambria Math" panose="02040503050406030204" pitchFamily="18" charset="0"/>
                          <a:ea typeface="Cambria Math" panose="02040503050406030204" pitchFamily="18" charset="0"/>
                        </a:rPr>
                        <m:t>=</m:t>
                      </m:r>
                      <m:r>
                        <a:rPr lang="en-US" sz="2400" b="1" i="0" smtClean="0">
                          <a:latin typeface="Cambria Math" panose="02040503050406030204" pitchFamily="18" charset="0"/>
                          <a:ea typeface="Cambria Math" panose="02040503050406030204" pitchFamily="18" charset="0"/>
                        </a:rPr>
                        <m:t>𝟏𝟎𝟖</m:t>
                      </m:r>
                      <m:r>
                        <a:rPr lang="en-US" sz="2400" b="1" i="0" smtClean="0">
                          <a:latin typeface="Cambria Math" panose="02040503050406030204" pitchFamily="18" charset="0"/>
                          <a:ea typeface="Cambria Math" panose="02040503050406030204" pitchFamily="18" charset="0"/>
                        </a:rPr>
                        <m:t> </m:t>
                      </m:r>
                      <m:r>
                        <a:rPr lang="en-US" sz="2400" b="1" i="0" smtClean="0">
                          <a:latin typeface="Cambria Math" panose="02040503050406030204" pitchFamily="18" charset="0"/>
                          <a:ea typeface="Cambria Math" panose="02040503050406030204" pitchFamily="18" charset="0"/>
                        </a:rPr>
                        <m:t>𝐦</m:t>
                      </m:r>
                      <m:r>
                        <a:rPr lang="en-US" sz="2400" b="1" i="0" smtClean="0">
                          <a:latin typeface="Cambria Math" panose="02040503050406030204" pitchFamily="18" charset="0"/>
                          <a:ea typeface="Cambria Math" panose="02040503050406030204" pitchFamily="18" charset="0"/>
                        </a:rPr>
                        <m:t> </m:t>
                      </m:r>
                    </m:oMath>
                  </m:oMathPara>
                </a14:m>
                <a:endParaRPr lang="en-US" sz="2400" b="1" dirty="0">
                  <a:latin typeface="Cambria Math" panose="02040503050406030204" pitchFamily="18" charset="0"/>
                  <a:ea typeface="Cambria Math" panose="02040503050406030204" pitchFamily="18" charset="0"/>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6276887" y="2451366"/>
                <a:ext cx="4667425" cy="3274743"/>
              </a:xfrm>
              <a:prstGeom prst="rect">
                <a:avLst/>
              </a:prstGeom>
              <a:blipFill>
                <a:blip r:embed="rId8"/>
                <a:stretch>
                  <a:fillRect/>
                </a:stretch>
              </a:blipFill>
              <a:ln>
                <a:solidFill>
                  <a:schemeClr val="tx1"/>
                </a:solidFill>
                <a:prstDash val="solid"/>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9709925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extLst mod="1"/>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90710"/>
            <a:ext cx="10515600" cy="5765640"/>
          </a:xfrm>
        </p:spPr>
        <p:txBody>
          <a:bodyPr anchor="t" anchorCtr="0">
            <a:noAutofit/>
          </a:bodyPr>
          <a:lstStyle/>
          <a:p>
            <a:pPr>
              <a:lnSpc>
                <a:spcPct val="100000"/>
              </a:lnSpc>
              <a:spcBef>
                <a:spcPts val="1200"/>
              </a:spcBef>
            </a:pPr>
            <a:r>
              <a:rPr lang="en-US" sz="2400" b="1" dirty="0">
                <a:latin typeface="+mn-lt"/>
              </a:rPr>
              <a:t>Example </a:t>
            </a:r>
            <a:r>
              <a:rPr lang="en-US" sz="2400" b="1" dirty="0" smtClean="0">
                <a:latin typeface="+mn-lt"/>
              </a:rPr>
              <a:t>4 [1]:</a:t>
            </a:r>
            <a:r>
              <a:rPr lang="en-US" sz="2400" b="1" dirty="0">
                <a:latin typeface="+mn-lt"/>
              </a:rPr>
              <a:t/>
            </a:r>
            <a:br>
              <a:rPr lang="en-US" sz="2400" b="1" dirty="0">
                <a:latin typeface="+mn-lt"/>
              </a:rPr>
            </a:br>
            <a:r>
              <a:rPr lang="en-US" sz="2400" b="1" dirty="0">
                <a:latin typeface="+mn-lt"/>
              </a:rPr>
              <a:t/>
            </a:r>
            <a:br>
              <a:rPr lang="en-US" sz="2400" b="1" dirty="0">
                <a:latin typeface="+mn-lt"/>
              </a:rPr>
            </a:br>
            <a:r>
              <a:rPr lang="en-US" sz="2400" dirty="0">
                <a:latin typeface="+mn-lt"/>
              </a:rPr>
              <a:t>You are driving to the grocery store at </a:t>
            </a:r>
            <a:r>
              <a:rPr lang="en-US" sz="2400" b="1" dirty="0">
                <a:latin typeface="+mn-lt"/>
              </a:rPr>
              <a:t>16 m/s</a:t>
            </a:r>
            <a:r>
              <a:rPr lang="en-US" sz="2400" dirty="0">
                <a:latin typeface="+mn-lt"/>
              </a:rPr>
              <a:t>. You are </a:t>
            </a:r>
            <a:r>
              <a:rPr lang="en-US" sz="2400" b="1" dirty="0">
                <a:latin typeface="+mn-lt"/>
              </a:rPr>
              <a:t>105 m</a:t>
            </a:r>
            <a:r>
              <a:rPr lang="en-US" sz="2400" dirty="0">
                <a:latin typeface="+mn-lt"/>
              </a:rPr>
              <a:t> from an intersection when the traffic light turns red. Assume that your reaction time is </a:t>
            </a:r>
            <a:r>
              <a:rPr lang="en-US" sz="2400" b="1" dirty="0">
                <a:latin typeface="+mn-lt"/>
              </a:rPr>
              <a:t>0.50 s</a:t>
            </a:r>
            <a:r>
              <a:rPr lang="en-US" sz="2400" dirty="0">
                <a:latin typeface="+mn-lt"/>
              </a:rPr>
              <a:t> and that your car brakes with constant acceleration.</a:t>
            </a:r>
            <a:br>
              <a:rPr lang="en-US" sz="2400" dirty="0">
                <a:latin typeface="+mn-lt"/>
              </a:rPr>
            </a:br>
            <a:r>
              <a:rPr lang="en-US" sz="2400" dirty="0">
                <a:latin typeface="+mn-lt"/>
              </a:rPr>
              <a:t/>
            </a:r>
            <a:br>
              <a:rPr lang="en-US" sz="2400" dirty="0">
                <a:latin typeface="+mn-lt"/>
              </a:rPr>
            </a:br>
            <a:r>
              <a:rPr lang="en-US" sz="2400" dirty="0" err="1">
                <a:latin typeface="+mn-lt"/>
              </a:rPr>
              <a:t>i</a:t>
            </a:r>
            <a:r>
              <a:rPr lang="en-US" sz="2400" dirty="0">
                <a:latin typeface="+mn-lt"/>
              </a:rPr>
              <a:t>) How far are you from the intersection when you begin to apply the brakes?</a:t>
            </a:r>
            <a:br>
              <a:rPr lang="en-US" sz="2400" dirty="0">
                <a:latin typeface="+mn-lt"/>
              </a:rPr>
            </a:br>
            <a:r>
              <a:rPr lang="en-US" sz="2400" dirty="0">
                <a:latin typeface="+mn-lt"/>
              </a:rPr>
              <a:t/>
            </a:r>
            <a:br>
              <a:rPr lang="en-US" sz="2400" dirty="0">
                <a:latin typeface="+mn-lt"/>
              </a:rPr>
            </a:br>
            <a:r>
              <a:rPr lang="en-US" sz="2400" dirty="0">
                <a:latin typeface="+mn-lt"/>
              </a:rPr>
              <a:t/>
            </a:r>
            <a:br>
              <a:rPr lang="en-US" sz="2400" dirty="0">
                <a:latin typeface="+mn-lt"/>
              </a:rPr>
            </a:br>
            <a:r>
              <a:rPr lang="en-US" sz="2400" dirty="0">
                <a:latin typeface="+mn-lt"/>
              </a:rPr>
              <a:t>ii) What acceleration will bring you to rest right at the intersection?</a:t>
            </a:r>
            <a:br>
              <a:rPr lang="en-US" sz="2400" dirty="0">
                <a:latin typeface="+mn-lt"/>
              </a:rPr>
            </a:br>
            <a:r>
              <a:rPr lang="en-US" sz="2400" dirty="0">
                <a:latin typeface="+mn-lt"/>
              </a:rPr>
              <a:t/>
            </a:r>
            <a:br>
              <a:rPr lang="en-US" sz="2400" dirty="0">
                <a:latin typeface="+mn-lt"/>
              </a:rPr>
            </a:br>
            <a:r>
              <a:rPr lang="en-US" sz="2400" dirty="0">
                <a:latin typeface="+mn-lt"/>
              </a:rPr>
              <a:t/>
            </a:r>
            <a:br>
              <a:rPr lang="en-US" sz="2400" dirty="0">
                <a:latin typeface="+mn-lt"/>
              </a:rPr>
            </a:br>
            <a:r>
              <a:rPr lang="en-US" sz="2400" dirty="0">
                <a:latin typeface="+mn-lt"/>
              </a:rPr>
              <a:t>iii) How much time does it take you to stop?</a:t>
            </a:r>
          </a:p>
        </p:txBody>
      </p:sp>
      <p:sp>
        <p:nvSpPr>
          <p:cNvPr id="4" name="Slide Number Placeholder 3"/>
          <p:cNvSpPr>
            <a:spLocks noGrp="1"/>
          </p:cNvSpPr>
          <p:nvPr>
            <p:ph type="sldNum" sz="quarter" idx="12"/>
          </p:nvPr>
        </p:nvSpPr>
        <p:spPr/>
        <p:txBody>
          <a:bodyPr/>
          <a:lstStyle/>
          <a:p>
            <a:fld id="{D53E3F94-F532-4A3C-8342-C687332B96EC}" type="slidenum">
              <a:rPr lang="en-US" smtClean="0"/>
              <a:t>11</a:t>
            </a:fld>
            <a:endParaRPr lang="en-US"/>
          </a:p>
        </p:txBody>
      </p:sp>
    </p:spTree>
    <p:extLst>
      <p:ext uri="{BB962C8B-B14F-4D97-AF65-F5344CB8AC3E}">
        <p14:creationId xmlns:p14="http://schemas.microsoft.com/office/powerpoint/2010/main" val="2691795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3E3F94-F532-4A3C-8342-C687332B96EC}" type="slidenum">
              <a:rPr lang="en-US" smtClean="0"/>
              <a:t>12</a:t>
            </a:fld>
            <a:endParaRPr lang="en-US"/>
          </a:p>
        </p:txBody>
      </p:sp>
      <p:cxnSp>
        <p:nvCxnSpPr>
          <p:cNvPr id="12" name="Straight Arrow Connector 11"/>
          <p:cNvCxnSpPr/>
          <p:nvPr/>
        </p:nvCxnSpPr>
        <p:spPr>
          <a:xfrm flipV="1">
            <a:off x="900076" y="1814286"/>
            <a:ext cx="4934664" cy="3"/>
          </a:xfrm>
          <a:prstGeom prst="straightConnector1">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p:nvSpPr>
        <p:spPr>
          <a:xfrm>
            <a:off x="580768" y="282578"/>
            <a:ext cx="4629859" cy="805996"/>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spcAft>
                <a:spcPts val="600"/>
              </a:spcAft>
            </a:pPr>
            <a:r>
              <a:rPr lang="en-US" sz="2400" b="1" dirty="0" smtClean="0">
                <a:latin typeface="+mn-lt"/>
              </a:rPr>
              <a:t>Example 4 [2]:</a:t>
            </a:r>
            <a:br>
              <a:rPr lang="en-US" sz="2400" b="1" dirty="0" smtClean="0">
                <a:latin typeface="+mn-lt"/>
              </a:rPr>
            </a:br>
            <a:r>
              <a:rPr lang="en-US" sz="2400" dirty="0" smtClean="0">
                <a:latin typeface="+mn-lt"/>
              </a:rPr>
              <a:t>Setup: draw coordinate system</a:t>
            </a:r>
            <a:r>
              <a:rPr lang="en-US" sz="2400" b="1" dirty="0" smtClean="0">
                <a:latin typeface="+mn-lt"/>
              </a:rPr>
              <a:t/>
            </a:r>
            <a:br>
              <a:rPr lang="en-US" sz="2400" b="1" dirty="0" smtClean="0">
                <a:latin typeface="+mn-lt"/>
              </a:rPr>
            </a:br>
            <a:endParaRPr lang="en-US" sz="2400" dirty="0">
              <a:latin typeface="+mn-lt"/>
            </a:endParaRPr>
          </a:p>
        </p:txBody>
      </p:sp>
      <p:sp>
        <p:nvSpPr>
          <p:cNvPr id="7" name="Oval 6"/>
          <p:cNvSpPr/>
          <p:nvPr/>
        </p:nvSpPr>
        <p:spPr>
          <a:xfrm>
            <a:off x="1045028" y="1669146"/>
            <a:ext cx="333829" cy="2902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438400" y="1654632"/>
            <a:ext cx="333829" cy="2902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p:nvPr/>
        </p:nvCxnSpPr>
        <p:spPr>
          <a:xfrm>
            <a:off x="2612571" y="1320801"/>
            <a:ext cx="0" cy="91440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233717" y="1306287"/>
            <a:ext cx="0" cy="91440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TextBox 16"/>
              <p:cNvSpPr txBox="1"/>
              <p:nvPr/>
            </p:nvSpPr>
            <p:spPr>
              <a:xfrm>
                <a:off x="570431" y="2246485"/>
                <a:ext cx="1142260" cy="830997"/>
              </a:xfrm>
              <a:prstGeom prst="rect">
                <a:avLst/>
              </a:prstGeom>
              <a:noFill/>
            </p:spPr>
            <p:txBody>
              <a:bodyPr wrap="square" rtlCol="0">
                <a:spAutoFit/>
              </a:bodyPr>
              <a:lstStyle/>
              <a:p>
                <a:pPr algn="ctr"/>
                <a14:m>
                  <m:oMathPara xmlns:m="http://schemas.openxmlformats.org/officeDocument/2006/math">
                    <m:oMathParaPr>
                      <m:jc m:val="center"/>
                    </m:oMathParaPr>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𝑥</m:t>
                          </m:r>
                        </m:e>
                        <m:sub>
                          <m:r>
                            <a:rPr lang="en-US" sz="1600" b="0" i="1" smtClean="0">
                              <a:latin typeface="Cambria Math" panose="02040503050406030204" pitchFamily="18" charset="0"/>
                            </a:rPr>
                            <m:t>1</m:t>
                          </m:r>
                        </m:sub>
                      </m:sSub>
                      <m:r>
                        <a:rPr lang="en-US" sz="1600" b="0" i="1" smtClean="0">
                          <a:latin typeface="Cambria Math" panose="02040503050406030204" pitchFamily="18" charset="0"/>
                        </a:rPr>
                        <m:t>=0</m:t>
                      </m:r>
                    </m:oMath>
                  </m:oMathPara>
                </a14:m>
                <a:endParaRPr lang="en-US" sz="1600" b="0" dirty="0" smtClean="0"/>
              </a:p>
              <a:p>
                <a:pPr algn="ctr"/>
                <a:r>
                  <a:rPr lang="en-US" sz="1600" dirty="0" smtClean="0"/>
                  <a:t>(your initial position)</a:t>
                </a:r>
                <a:endParaRPr lang="en-US" sz="1600" dirty="0"/>
              </a:p>
            </p:txBody>
          </p:sp>
        </mc:Choice>
        <mc:Fallback xmlns="">
          <p:sp>
            <p:nvSpPr>
              <p:cNvPr id="17" name="TextBox 16"/>
              <p:cNvSpPr txBox="1">
                <a:spLocks noRot="1" noChangeAspect="1" noMove="1" noResize="1" noEditPoints="1" noAdjustHandles="1" noChangeArrowheads="1" noChangeShapeType="1" noTextEdit="1"/>
              </p:cNvSpPr>
              <p:nvPr/>
            </p:nvSpPr>
            <p:spPr>
              <a:xfrm>
                <a:off x="570431" y="2246485"/>
                <a:ext cx="1142260" cy="830997"/>
              </a:xfrm>
              <a:prstGeom prst="rect">
                <a:avLst/>
              </a:prstGeom>
              <a:blipFill>
                <a:blip r:embed="rId5"/>
                <a:stretch>
                  <a:fillRect l="-2674" r="-5882" b="-882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1727210" y="2217003"/>
                <a:ext cx="1741713" cy="830997"/>
              </a:xfrm>
              <a:prstGeom prst="rect">
                <a:avLst/>
              </a:prstGeom>
              <a:noFill/>
            </p:spPr>
            <p:txBody>
              <a:bodyPr wrap="square" rtlCol="0">
                <a:spAutoFit/>
              </a:bodyPr>
              <a:lstStyle/>
              <a:p>
                <a:pPr algn="ctr"/>
                <a14:m>
                  <m:oMathPara xmlns:m="http://schemas.openxmlformats.org/officeDocument/2006/math">
                    <m:oMathParaPr>
                      <m:jc m:val="center"/>
                    </m:oMathParaPr>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𝑥</m:t>
                          </m:r>
                        </m:e>
                        <m:sub>
                          <m:r>
                            <a:rPr lang="en-US" sz="1600" b="0" i="1" smtClean="0">
                              <a:latin typeface="Cambria Math" panose="02040503050406030204" pitchFamily="18" charset="0"/>
                            </a:rPr>
                            <m:t>2</m:t>
                          </m:r>
                        </m:sub>
                      </m:sSub>
                      <m:r>
                        <a:rPr lang="en-US" sz="1600" b="0" i="1" smtClean="0">
                          <a:latin typeface="Cambria Math" panose="02040503050406030204" pitchFamily="18" charset="0"/>
                        </a:rPr>
                        <m:t>=?</m:t>
                      </m:r>
                    </m:oMath>
                  </m:oMathPara>
                </a14:m>
                <a:endParaRPr lang="en-US" sz="1600" b="0" dirty="0" smtClean="0"/>
              </a:p>
              <a:p>
                <a:pPr algn="ctr"/>
                <a:r>
                  <a:rPr lang="en-US" sz="1600" dirty="0" smtClean="0"/>
                  <a:t>(where brakes are applied after 0.5 s)</a:t>
                </a:r>
                <a:endParaRPr lang="en-US" sz="1600" dirty="0"/>
              </a:p>
            </p:txBody>
          </p:sp>
        </mc:Choice>
        <mc:Fallback xmlns="">
          <p:sp>
            <p:nvSpPr>
              <p:cNvPr id="21" name="TextBox 20"/>
              <p:cNvSpPr txBox="1">
                <a:spLocks noRot="1" noChangeAspect="1" noMove="1" noResize="1" noEditPoints="1" noAdjustHandles="1" noChangeArrowheads="1" noChangeShapeType="1" noTextEdit="1"/>
              </p:cNvSpPr>
              <p:nvPr/>
            </p:nvSpPr>
            <p:spPr>
              <a:xfrm>
                <a:off x="1727210" y="2217003"/>
                <a:ext cx="1741713" cy="830997"/>
              </a:xfrm>
              <a:prstGeom prst="rect">
                <a:avLst/>
              </a:prstGeom>
              <a:blipFill>
                <a:blip r:embed="rId6"/>
                <a:stretch>
                  <a:fillRect l="-1399" r="-2448" b="-8824"/>
                </a:stretch>
              </a:blipFill>
            </p:spPr>
            <p:txBody>
              <a:bodyPr/>
              <a:lstStyle/>
              <a:p>
                <a:r>
                  <a:rPr lang="en-US">
                    <a:noFill/>
                  </a:rPr>
                  <a:t> </a:t>
                </a:r>
              </a:p>
            </p:txBody>
          </p:sp>
        </mc:Fallback>
      </mc:AlternateContent>
      <p:sp>
        <p:nvSpPr>
          <p:cNvPr id="22" name="Oval 21"/>
          <p:cNvSpPr/>
          <p:nvPr/>
        </p:nvSpPr>
        <p:spPr>
          <a:xfrm>
            <a:off x="4876798" y="1672830"/>
            <a:ext cx="333829" cy="2902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p:nvPr/>
        </p:nvCxnSpPr>
        <p:spPr>
          <a:xfrm>
            <a:off x="5050969" y="1338999"/>
            <a:ext cx="0" cy="91440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4" name="TextBox 23"/>
              <p:cNvSpPr txBox="1"/>
              <p:nvPr/>
            </p:nvSpPr>
            <p:spPr>
              <a:xfrm>
                <a:off x="4339778" y="2235201"/>
                <a:ext cx="1407877" cy="584775"/>
              </a:xfrm>
              <a:prstGeom prst="rect">
                <a:avLst/>
              </a:prstGeom>
              <a:noFill/>
            </p:spPr>
            <p:txBody>
              <a:bodyPr wrap="square" rtlCol="0">
                <a:spAutoFit/>
              </a:bodyPr>
              <a:lstStyle/>
              <a:p>
                <a:pPr algn="ctr"/>
                <a14:m>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𝑥</m:t>
                        </m:r>
                      </m:e>
                      <m:sub>
                        <m:r>
                          <a:rPr lang="en-US" sz="1600" b="0" i="1" smtClean="0">
                            <a:latin typeface="Cambria Math" panose="02040503050406030204" pitchFamily="18" charset="0"/>
                          </a:rPr>
                          <m:t>3</m:t>
                        </m:r>
                      </m:sub>
                    </m:sSub>
                    <m:r>
                      <a:rPr lang="en-US" sz="1600" b="0" i="1" smtClean="0">
                        <a:latin typeface="Cambria Math" panose="02040503050406030204" pitchFamily="18" charset="0"/>
                      </a:rPr>
                      <m:t>=105</m:t>
                    </m:r>
                  </m:oMath>
                </a14:m>
                <a:r>
                  <a:rPr lang="en-US" sz="1600" b="0" dirty="0" smtClean="0"/>
                  <a:t> m</a:t>
                </a:r>
              </a:p>
              <a:p>
                <a:pPr algn="ctr"/>
                <a:r>
                  <a:rPr lang="en-US" sz="1600" dirty="0" smtClean="0"/>
                  <a:t>(intersection)</a:t>
                </a:r>
                <a:endParaRPr lang="en-US" sz="1600" dirty="0"/>
              </a:p>
            </p:txBody>
          </p:sp>
        </mc:Choice>
        <mc:Fallback xmlns="">
          <p:sp>
            <p:nvSpPr>
              <p:cNvPr id="24" name="TextBox 23"/>
              <p:cNvSpPr txBox="1">
                <a:spLocks noRot="1" noChangeAspect="1" noMove="1" noResize="1" noEditPoints="1" noAdjustHandles="1" noChangeArrowheads="1" noChangeShapeType="1" noTextEdit="1"/>
              </p:cNvSpPr>
              <p:nvPr/>
            </p:nvSpPr>
            <p:spPr>
              <a:xfrm>
                <a:off x="4339778" y="2235201"/>
                <a:ext cx="1407877" cy="584775"/>
              </a:xfrm>
              <a:prstGeom prst="rect">
                <a:avLst/>
              </a:prstGeom>
              <a:blipFill>
                <a:blip r:embed="rId7"/>
                <a:stretch>
                  <a:fillRect t="-3125" b="-12500"/>
                </a:stretch>
              </a:blipFill>
            </p:spPr>
            <p:txBody>
              <a:bodyPr/>
              <a:lstStyle/>
              <a:p>
                <a:r>
                  <a:rPr lang="en-US">
                    <a:noFill/>
                  </a:rPr>
                  <a:t> </a:t>
                </a:r>
              </a:p>
            </p:txBody>
          </p:sp>
        </mc:Fallback>
      </mc:AlternateContent>
      <p:grpSp>
        <p:nvGrpSpPr>
          <p:cNvPr id="29" name="Group 28"/>
          <p:cNvGrpSpPr/>
          <p:nvPr/>
        </p:nvGrpSpPr>
        <p:grpSpPr>
          <a:xfrm>
            <a:off x="1199620" y="1265845"/>
            <a:ext cx="1439102" cy="416798"/>
            <a:chOff x="3083198" y="2032004"/>
            <a:chExt cx="1439102" cy="416798"/>
          </a:xfrm>
        </p:grpSpPr>
        <p:cxnSp>
          <p:nvCxnSpPr>
            <p:cNvPr id="26" name="Straight Arrow Connector 25"/>
            <p:cNvCxnSpPr/>
            <p:nvPr/>
          </p:nvCxnSpPr>
          <p:spPr>
            <a:xfrm>
              <a:off x="3396341" y="2032004"/>
              <a:ext cx="856343" cy="0"/>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p:cNvSpPr txBox="1"/>
                <p:nvPr/>
              </p:nvSpPr>
              <p:spPr>
                <a:xfrm>
                  <a:off x="3083198" y="2141025"/>
                  <a:ext cx="1439102" cy="307777"/>
                </a:xfrm>
                <a:prstGeom prst="rect">
                  <a:avLst/>
                </a:prstGeom>
                <a:noFill/>
              </p:spPr>
              <p:txBody>
                <a:bodyPr wrap="square" rtlCol="0">
                  <a:spAutoFit/>
                </a:bodyPr>
                <a:lstStyle/>
                <a:p>
                  <a:pPr algn="ctr"/>
                  <a14:m>
                    <m:oMath xmlns:m="http://schemas.openxmlformats.org/officeDocument/2006/math">
                      <m:r>
                        <a:rPr lang="en-US" sz="1400" b="1" i="1" smtClean="0">
                          <a:solidFill>
                            <a:srgbClr val="FF0000"/>
                          </a:solidFill>
                          <a:latin typeface="Cambria Math" panose="02040503050406030204" pitchFamily="18" charset="0"/>
                        </a:rPr>
                        <m:t>𝒗</m:t>
                      </m:r>
                      <m:r>
                        <a:rPr lang="en-US" sz="1400" b="1" i="1" smtClean="0">
                          <a:solidFill>
                            <a:srgbClr val="FF0000"/>
                          </a:solidFill>
                          <a:latin typeface="Cambria Math" panose="02040503050406030204" pitchFamily="18" charset="0"/>
                        </a:rPr>
                        <m:t>=+</m:t>
                      </m:r>
                      <m:r>
                        <a:rPr lang="en-US" sz="1400" b="1" i="1" smtClean="0">
                          <a:solidFill>
                            <a:srgbClr val="FF0000"/>
                          </a:solidFill>
                          <a:latin typeface="Cambria Math" panose="02040503050406030204" pitchFamily="18" charset="0"/>
                        </a:rPr>
                        <m:t>𝟏𝟔</m:t>
                      </m:r>
                      <m:r>
                        <a:rPr lang="en-US" sz="1400" b="1" i="1" smtClean="0">
                          <a:solidFill>
                            <a:srgbClr val="FF0000"/>
                          </a:solidFill>
                          <a:latin typeface="Cambria Math" panose="02040503050406030204" pitchFamily="18" charset="0"/>
                        </a:rPr>
                        <m:t> </m:t>
                      </m:r>
                    </m:oMath>
                  </a14:m>
                  <a:r>
                    <a:rPr lang="en-US" sz="1400" b="1" i="0" dirty="0" smtClean="0">
                      <a:solidFill>
                        <a:srgbClr val="FF0000"/>
                      </a:solidFill>
                      <a:latin typeface="+mj-lt"/>
                    </a:rPr>
                    <a:t>m/s</a:t>
                  </a:r>
                  <a:endParaRPr lang="en-US" sz="1400" b="1" dirty="0">
                    <a:solidFill>
                      <a:srgbClr val="FF0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3083198" y="2141025"/>
                  <a:ext cx="1439102" cy="307777"/>
                </a:xfrm>
                <a:prstGeom prst="rect">
                  <a:avLst/>
                </a:prstGeom>
                <a:blipFill>
                  <a:blip r:embed="rId8"/>
                  <a:stretch>
                    <a:fillRect t="-4000" b="-20000"/>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0" name="Title 1"/>
              <p:cNvSpPr txBox="1">
                <a:spLocks/>
              </p:cNvSpPr>
              <p:nvPr/>
            </p:nvSpPr>
            <p:spPr>
              <a:xfrm>
                <a:off x="580768" y="3234322"/>
                <a:ext cx="4775003" cy="1308649"/>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00050" indent="-400050">
                  <a:lnSpc>
                    <a:spcPct val="100000"/>
                  </a:lnSpc>
                  <a:spcBef>
                    <a:spcPts val="0"/>
                  </a:spcBef>
                  <a:buAutoNum type="romanLcParenR"/>
                </a:pPr>
                <a14:m>
                  <m:oMath xmlns:m="http://schemas.openxmlformats.org/officeDocument/2006/math">
                    <m:sSub>
                      <m:sSubPr>
                        <m:ctrlPr>
                          <a:rPr lang="en-US" sz="1800" b="0" i="1" smtClean="0">
                            <a:latin typeface="Cambria Math" panose="02040503050406030204" pitchFamily="18" charset="0"/>
                          </a:rPr>
                        </m:ctrlPr>
                      </m:sSubPr>
                      <m:e>
                        <m:r>
                          <m:rPr>
                            <m:sty m:val="p"/>
                          </m:rPr>
                          <a:rPr lang="en-US" sz="1800" b="0" i="0" smtClean="0">
                            <a:latin typeface="Cambria Math" panose="02040503050406030204" pitchFamily="18" charset="0"/>
                          </a:rPr>
                          <m:t>x</m:t>
                        </m:r>
                      </m:e>
                      <m:sub>
                        <m:r>
                          <m:rPr>
                            <m:sty m:val="p"/>
                          </m:rPr>
                          <a:rPr lang="en-US" sz="1800" b="0" i="0" smtClean="0">
                            <a:latin typeface="Cambria Math" panose="02040503050406030204" pitchFamily="18" charset="0"/>
                          </a:rPr>
                          <m:t>f</m:t>
                        </m:r>
                      </m:sub>
                    </m:sSub>
                    <m:r>
                      <a:rPr lang="en-US" sz="1800" b="0" i="0" smtClean="0">
                        <a:latin typeface="Cambria Math" panose="02040503050406030204" pitchFamily="18" charset="0"/>
                      </a:rPr>
                      <m:t>=</m:t>
                    </m:r>
                    <m:sSub>
                      <m:sSubPr>
                        <m:ctrlPr>
                          <a:rPr lang="en-US" sz="1800" b="0" i="1" smtClean="0">
                            <a:latin typeface="Cambria Math" panose="02040503050406030204" pitchFamily="18" charset="0"/>
                          </a:rPr>
                        </m:ctrlPr>
                      </m:sSubPr>
                      <m:e>
                        <m:r>
                          <m:rPr>
                            <m:sty m:val="p"/>
                          </m:rPr>
                          <a:rPr lang="en-US" sz="1800" b="0" i="0" smtClean="0">
                            <a:latin typeface="Cambria Math" panose="02040503050406030204" pitchFamily="18" charset="0"/>
                          </a:rPr>
                          <m:t>x</m:t>
                        </m:r>
                      </m:e>
                      <m:sub>
                        <m:r>
                          <m:rPr>
                            <m:sty m:val="p"/>
                          </m:rPr>
                          <a:rPr lang="en-US" sz="1800" b="0" i="0" smtClean="0">
                            <a:latin typeface="Cambria Math" panose="02040503050406030204" pitchFamily="18" charset="0"/>
                          </a:rPr>
                          <m:t>i</m:t>
                        </m:r>
                      </m:sub>
                    </m:sSub>
                    <m:r>
                      <a:rPr lang="en-US" sz="1800" b="0" i="0" smtClean="0">
                        <a:latin typeface="Cambria Math" panose="02040503050406030204" pitchFamily="18" charset="0"/>
                      </a:rPr>
                      <m:t>+</m:t>
                    </m:r>
                    <m:sSub>
                      <m:sSubPr>
                        <m:ctrlPr>
                          <a:rPr lang="en-US" sz="1800" b="0" i="1" smtClean="0">
                            <a:latin typeface="Cambria Math" panose="02040503050406030204" pitchFamily="18" charset="0"/>
                          </a:rPr>
                        </m:ctrlPr>
                      </m:sSubPr>
                      <m:e>
                        <m:r>
                          <m:rPr>
                            <m:sty m:val="p"/>
                          </m:rPr>
                          <a:rPr lang="en-US" sz="1800" b="0" i="0" smtClean="0">
                            <a:latin typeface="Cambria Math" panose="02040503050406030204" pitchFamily="18" charset="0"/>
                          </a:rPr>
                          <m:t>v</m:t>
                        </m:r>
                      </m:e>
                      <m:sub>
                        <m:r>
                          <m:rPr>
                            <m:sty m:val="p"/>
                          </m:rPr>
                          <a:rPr lang="en-US" sz="1800" b="0" i="0" smtClean="0">
                            <a:latin typeface="Cambria Math" panose="02040503050406030204" pitchFamily="18" charset="0"/>
                          </a:rPr>
                          <m:t>i</m:t>
                        </m:r>
                      </m:sub>
                    </m:sSub>
                    <m:r>
                      <m:rPr>
                        <m:sty m:val="p"/>
                      </m:rPr>
                      <a:rPr lang="en-US" sz="1800" b="0" i="0" smtClean="0">
                        <a:latin typeface="Cambria Math" panose="02040503050406030204" pitchFamily="18" charset="0"/>
                      </a:rPr>
                      <m:t>Δt</m:t>
                    </m:r>
                    <m:r>
                      <a:rPr lang="en-US" sz="1800" b="0" i="0" smtClean="0">
                        <a:latin typeface="Cambria Math" panose="02040503050406030204" pitchFamily="18" charset="0"/>
                      </a:rPr>
                      <m:t>+</m:t>
                    </m:r>
                    <m:f>
                      <m:fPr>
                        <m:ctrlPr>
                          <a:rPr lang="en-US" sz="1800" b="0" i="1" smtClean="0">
                            <a:latin typeface="Cambria Math" panose="02040503050406030204" pitchFamily="18" charset="0"/>
                          </a:rPr>
                        </m:ctrlPr>
                      </m:fPr>
                      <m:num>
                        <m:r>
                          <a:rPr lang="en-US" sz="1800" b="0" i="0" smtClean="0">
                            <a:latin typeface="Cambria Math" panose="02040503050406030204" pitchFamily="18" charset="0"/>
                          </a:rPr>
                          <m:t>1</m:t>
                        </m:r>
                      </m:num>
                      <m:den>
                        <m:r>
                          <a:rPr lang="en-US" sz="1800" b="0" i="0" smtClean="0">
                            <a:latin typeface="Cambria Math" panose="02040503050406030204" pitchFamily="18" charset="0"/>
                          </a:rPr>
                          <m:t>2</m:t>
                        </m:r>
                      </m:den>
                    </m:f>
                    <m:r>
                      <m:rPr>
                        <m:sty m:val="p"/>
                      </m:rPr>
                      <a:rPr lang="en-US" sz="1800" b="0" i="0" smtClean="0">
                        <a:latin typeface="Cambria Math" panose="02040503050406030204" pitchFamily="18" charset="0"/>
                      </a:rPr>
                      <m:t>aΔ</m:t>
                    </m:r>
                    <m:sSup>
                      <m:sSupPr>
                        <m:ctrlPr>
                          <a:rPr lang="en-US" sz="1800" b="0" i="1" smtClean="0">
                            <a:latin typeface="Cambria Math" panose="02040503050406030204" pitchFamily="18" charset="0"/>
                          </a:rPr>
                        </m:ctrlPr>
                      </m:sSupPr>
                      <m:e>
                        <m:r>
                          <m:rPr>
                            <m:sty m:val="p"/>
                          </m:rPr>
                          <a:rPr lang="en-US" sz="1800" b="0" i="0" smtClean="0">
                            <a:latin typeface="Cambria Math" panose="02040503050406030204" pitchFamily="18" charset="0"/>
                          </a:rPr>
                          <m:t>t</m:t>
                        </m:r>
                      </m:e>
                      <m:sup>
                        <m:r>
                          <a:rPr lang="en-US" sz="1800" b="0" i="0" smtClean="0">
                            <a:latin typeface="Cambria Math" panose="02040503050406030204" pitchFamily="18" charset="0"/>
                          </a:rPr>
                          <m:t>2</m:t>
                        </m:r>
                      </m:sup>
                    </m:sSup>
                  </m:oMath>
                </a14:m>
                <a:endParaRPr lang="en-US" sz="1800" dirty="0" smtClean="0">
                  <a:latin typeface="+mn-lt"/>
                </a:endParaRPr>
              </a:p>
              <a:p>
                <a:pPr>
                  <a:lnSpc>
                    <a:spcPct val="100000"/>
                  </a:lnSpc>
                  <a:spcBef>
                    <a:spcPts val="0"/>
                  </a:spcBef>
                </a:pPr>
                <a:r>
                  <a:rPr lang="en-US" sz="1800" dirty="0" smtClean="0">
                    <a:latin typeface="+mn-lt"/>
                  </a:rPr>
                  <a:t>       =&gt;  </a:t>
                </a:r>
                <a14:m>
                  <m:oMath xmlns:m="http://schemas.openxmlformats.org/officeDocument/2006/math">
                    <m:sSub>
                      <m:sSubPr>
                        <m:ctrlPr>
                          <a:rPr lang="en-US" sz="1800" b="0" i="1" smtClean="0">
                            <a:latin typeface="Cambria Math" panose="02040503050406030204" pitchFamily="18" charset="0"/>
                          </a:rPr>
                        </m:ctrlPr>
                      </m:sSubPr>
                      <m:e>
                        <m:r>
                          <m:rPr>
                            <m:sty m:val="p"/>
                          </m:rPr>
                          <a:rPr lang="en-US" sz="1800" b="0" i="0" smtClean="0">
                            <a:latin typeface="Cambria Math" panose="02040503050406030204" pitchFamily="18" charset="0"/>
                          </a:rPr>
                          <m:t>x</m:t>
                        </m:r>
                      </m:e>
                      <m:sub>
                        <m:r>
                          <a:rPr lang="en-US" sz="1800" b="0" i="0" smtClean="0">
                            <a:latin typeface="Cambria Math" panose="02040503050406030204" pitchFamily="18" charset="0"/>
                          </a:rPr>
                          <m:t>2</m:t>
                        </m:r>
                      </m:sub>
                    </m:sSub>
                    <m:r>
                      <a:rPr lang="en-US" sz="1800" b="0" i="0" smtClean="0">
                        <a:latin typeface="Cambria Math" panose="02040503050406030204" pitchFamily="18" charset="0"/>
                      </a:rPr>
                      <m:t>=0+16</m:t>
                    </m:r>
                    <m:d>
                      <m:dPr>
                        <m:ctrlPr>
                          <a:rPr lang="en-US" sz="1800" b="0" i="1" smtClean="0">
                            <a:latin typeface="Cambria Math" panose="02040503050406030204" pitchFamily="18" charset="0"/>
                          </a:rPr>
                        </m:ctrlPr>
                      </m:dPr>
                      <m:e>
                        <m:r>
                          <a:rPr lang="en-US" sz="1800" b="0" i="0" smtClean="0">
                            <a:latin typeface="Cambria Math" panose="02040503050406030204" pitchFamily="18" charset="0"/>
                          </a:rPr>
                          <m:t>0.5</m:t>
                        </m:r>
                      </m:e>
                    </m:d>
                    <m:r>
                      <a:rPr lang="en-US" sz="1800" b="0" i="0" smtClean="0">
                        <a:latin typeface="Cambria Math" panose="02040503050406030204" pitchFamily="18" charset="0"/>
                      </a:rPr>
                      <m:t>+0</m:t>
                    </m:r>
                  </m:oMath>
                </a14:m>
                <a:endParaRPr lang="en-US" sz="1800" b="0" dirty="0" smtClean="0">
                  <a:latin typeface="+mn-lt"/>
                </a:endParaRPr>
              </a:p>
              <a:p>
                <a:pPr>
                  <a:lnSpc>
                    <a:spcPct val="100000"/>
                  </a:lnSpc>
                  <a:spcBef>
                    <a:spcPts val="0"/>
                  </a:spcBef>
                </a:pPr>
                <a:r>
                  <a:rPr lang="en-US" sz="1800" dirty="0" smtClean="0">
                    <a:latin typeface="+mn-lt"/>
                  </a:rPr>
                  <a:t>       =&gt;  </a:t>
                </a:r>
                <a14:m>
                  <m:oMath xmlns:m="http://schemas.openxmlformats.org/officeDocument/2006/math">
                    <m:sSub>
                      <m:sSubPr>
                        <m:ctrlPr>
                          <a:rPr lang="en-US" sz="1800" b="0" i="1" smtClean="0">
                            <a:latin typeface="Cambria Math" panose="02040503050406030204" pitchFamily="18" charset="0"/>
                          </a:rPr>
                        </m:ctrlPr>
                      </m:sSubPr>
                      <m:e>
                        <m:r>
                          <m:rPr>
                            <m:sty m:val="p"/>
                          </m:rPr>
                          <a:rPr lang="en-US" sz="1800" b="0" i="0" smtClean="0">
                            <a:latin typeface="Cambria Math" panose="02040503050406030204" pitchFamily="18" charset="0"/>
                          </a:rPr>
                          <m:t>x</m:t>
                        </m:r>
                      </m:e>
                      <m:sub>
                        <m:r>
                          <a:rPr lang="en-US" sz="1800" b="0" i="0" smtClean="0">
                            <a:latin typeface="Cambria Math" panose="02040503050406030204" pitchFamily="18" charset="0"/>
                          </a:rPr>
                          <m:t>2</m:t>
                        </m:r>
                      </m:sub>
                    </m:sSub>
                    <m:r>
                      <a:rPr lang="en-US" sz="1800" b="0" i="0" smtClean="0">
                        <a:latin typeface="Cambria Math" panose="02040503050406030204" pitchFamily="18" charset="0"/>
                      </a:rPr>
                      <m:t>=8 </m:t>
                    </m:r>
                    <m:r>
                      <m:rPr>
                        <m:sty m:val="p"/>
                      </m:rPr>
                      <a:rPr lang="en-US" sz="1800" b="0" i="0" smtClean="0">
                        <a:latin typeface="Cambria Math" panose="02040503050406030204" pitchFamily="18" charset="0"/>
                      </a:rPr>
                      <m:t>m</m:t>
                    </m:r>
                  </m:oMath>
                </a14:m>
                <a:r>
                  <a:rPr lang="en-US" sz="1800" dirty="0" smtClean="0">
                    <a:latin typeface="+mn-lt"/>
                  </a:rPr>
                  <a:t> </a:t>
                </a:r>
              </a:p>
              <a:p>
                <a:pPr>
                  <a:lnSpc>
                    <a:spcPct val="100000"/>
                  </a:lnSpc>
                  <a:spcBef>
                    <a:spcPts val="0"/>
                  </a:spcBef>
                </a:pPr>
                <a:r>
                  <a:rPr lang="en-US" sz="1800" dirty="0">
                    <a:latin typeface="+mn-lt"/>
                  </a:rPr>
                  <a:t> </a:t>
                </a:r>
                <a:r>
                  <a:rPr lang="en-US" sz="1800" dirty="0" smtClean="0">
                    <a:latin typeface="+mn-lt"/>
                  </a:rPr>
                  <a:t>     Distance from intersection = </a:t>
                </a:r>
                <a14:m>
                  <m:oMath xmlns:m="http://schemas.openxmlformats.org/officeDocument/2006/math">
                    <m:sSub>
                      <m:sSubPr>
                        <m:ctrlPr>
                          <a:rPr lang="en-US" sz="1800" b="0" i="1" smtClean="0">
                            <a:latin typeface="Cambria Math" panose="02040503050406030204" pitchFamily="18" charset="0"/>
                          </a:rPr>
                        </m:ctrlPr>
                      </m:sSubPr>
                      <m:e>
                        <m:r>
                          <m:rPr>
                            <m:sty m:val="p"/>
                          </m:rPr>
                          <a:rPr lang="en-US" sz="1800" b="0" i="0" smtClean="0">
                            <a:latin typeface="Cambria Math" panose="02040503050406030204" pitchFamily="18" charset="0"/>
                          </a:rPr>
                          <m:t>x</m:t>
                        </m:r>
                      </m:e>
                      <m:sub>
                        <m:r>
                          <a:rPr lang="en-US" sz="1800" b="0" i="0" smtClean="0">
                            <a:latin typeface="Cambria Math" panose="02040503050406030204" pitchFamily="18" charset="0"/>
                          </a:rPr>
                          <m:t>3</m:t>
                        </m:r>
                      </m:sub>
                    </m:sSub>
                    <m:r>
                      <a:rPr lang="en-US" sz="1800" b="0" i="0" smtClean="0">
                        <a:latin typeface="Cambria Math" panose="02040503050406030204" pitchFamily="18" charset="0"/>
                      </a:rPr>
                      <m:t>−</m:t>
                    </m:r>
                    <m:sSub>
                      <m:sSubPr>
                        <m:ctrlPr>
                          <a:rPr lang="en-US" sz="1800" b="0" i="1" smtClean="0">
                            <a:latin typeface="Cambria Math" panose="02040503050406030204" pitchFamily="18" charset="0"/>
                          </a:rPr>
                        </m:ctrlPr>
                      </m:sSubPr>
                      <m:e>
                        <m:r>
                          <m:rPr>
                            <m:sty m:val="p"/>
                          </m:rPr>
                          <a:rPr lang="en-US" sz="1800" b="0" i="0" smtClean="0">
                            <a:latin typeface="Cambria Math" panose="02040503050406030204" pitchFamily="18" charset="0"/>
                          </a:rPr>
                          <m:t>x</m:t>
                        </m:r>
                      </m:e>
                      <m:sub>
                        <m:r>
                          <a:rPr lang="en-US" sz="1800" b="0" i="0" smtClean="0">
                            <a:latin typeface="Cambria Math" panose="02040503050406030204" pitchFamily="18" charset="0"/>
                          </a:rPr>
                          <m:t>2</m:t>
                        </m:r>
                      </m:sub>
                    </m:sSub>
                    <m:r>
                      <a:rPr lang="en-US" sz="1800" b="0" i="0" smtClean="0">
                        <a:latin typeface="Cambria Math" panose="02040503050406030204" pitchFamily="18" charset="0"/>
                      </a:rPr>
                      <m:t>= </m:t>
                    </m:r>
                  </m:oMath>
                </a14:m>
                <a:r>
                  <a:rPr lang="en-US" sz="1800" b="1" dirty="0" smtClean="0"/>
                  <a:t>97 m</a:t>
                </a:r>
                <a:endParaRPr lang="en-US" sz="1800" b="1" dirty="0" smtClean="0">
                  <a:latin typeface="+mn-lt"/>
                </a:endParaRPr>
              </a:p>
              <a:p>
                <a:pPr>
                  <a:lnSpc>
                    <a:spcPct val="100000"/>
                  </a:lnSpc>
                  <a:spcBef>
                    <a:spcPts val="0"/>
                  </a:spcBef>
                </a:pPr>
                <a:r>
                  <a:rPr lang="en-US" sz="1800" dirty="0" smtClean="0">
                    <a:latin typeface="+mn-lt"/>
                  </a:rPr>
                  <a:t>	</a:t>
                </a:r>
                <a:endParaRPr lang="en-US" sz="1800" dirty="0">
                  <a:latin typeface="+mn-lt"/>
                </a:endParaRPr>
              </a:p>
            </p:txBody>
          </p:sp>
        </mc:Choice>
        <mc:Fallback xmlns="">
          <p:sp>
            <p:nvSpPr>
              <p:cNvPr id="30" name="Title 1"/>
              <p:cNvSpPr txBox="1">
                <a:spLocks noRot="1" noChangeAspect="1" noMove="1" noResize="1" noEditPoints="1" noAdjustHandles="1" noChangeArrowheads="1" noChangeShapeType="1" noTextEdit="1"/>
              </p:cNvSpPr>
              <p:nvPr/>
            </p:nvSpPr>
            <p:spPr>
              <a:xfrm>
                <a:off x="580768" y="3234322"/>
                <a:ext cx="4775003" cy="1308649"/>
              </a:xfrm>
              <a:prstGeom prst="rect">
                <a:avLst/>
              </a:prstGeom>
              <a:blipFill>
                <a:blip r:embed="rId9"/>
                <a:stretch>
                  <a:fillRect l="-893" b="-7477"/>
                </a:stretch>
              </a:blipFill>
            </p:spPr>
            <p:txBody>
              <a:bodyPr/>
              <a:lstStyle/>
              <a:p>
                <a:r>
                  <a:rPr lang="en-US">
                    <a:noFill/>
                  </a:rPr>
                  <a:t> </a:t>
                </a:r>
              </a:p>
            </p:txBody>
          </p:sp>
        </mc:Fallback>
      </mc:AlternateContent>
      <p:grpSp>
        <p:nvGrpSpPr>
          <p:cNvPr id="49" name="Group 48"/>
          <p:cNvGrpSpPr/>
          <p:nvPr/>
        </p:nvGrpSpPr>
        <p:grpSpPr>
          <a:xfrm>
            <a:off x="6328232" y="1259017"/>
            <a:ext cx="5461768" cy="4238171"/>
            <a:chOff x="6498004" y="754743"/>
            <a:chExt cx="5461768" cy="4238171"/>
          </a:xfrm>
        </p:grpSpPr>
        <p:grpSp>
          <p:nvGrpSpPr>
            <p:cNvPr id="45" name="Group 44"/>
            <p:cNvGrpSpPr/>
            <p:nvPr/>
          </p:nvGrpSpPr>
          <p:grpSpPr>
            <a:xfrm>
              <a:off x="6541545" y="1397055"/>
              <a:ext cx="5307851" cy="3408825"/>
              <a:chOff x="5921817" y="1085118"/>
              <a:chExt cx="5307851" cy="3408825"/>
            </a:xfrm>
          </p:grpSpPr>
          <p:cxnSp>
            <p:nvCxnSpPr>
              <p:cNvPr id="31" name="Straight Arrow Connector 30"/>
              <p:cNvCxnSpPr/>
              <p:nvPr/>
            </p:nvCxnSpPr>
            <p:spPr>
              <a:xfrm flipV="1">
                <a:off x="6251463" y="1765258"/>
                <a:ext cx="4934664" cy="3"/>
              </a:xfrm>
              <a:prstGeom prst="straightConnector1">
                <a:avLst/>
              </a:prstGeom>
              <a:ln w="38100">
                <a:solidFill>
                  <a:schemeClr val="bg1">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2" name="Oval 31"/>
              <p:cNvSpPr/>
              <p:nvPr/>
            </p:nvSpPr>
            <p:spPr>
              <a:xfrm>
                <a:off x="6396415" y="1620118"/>
                <a:ext cx="333829" cy="290286"/>
              </a:xfrm>
              <a:prstGeom prst="ellips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8936414" y="1605604"/>
                <a:ext cx="333829" cy="290286"/>
              </a:xfrm>
              <a:prstGeom prst="ellips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Connector 33"/>
              <p:cNvCxnSpPr/>
              <p:nvPr/>
            </p:nvCxnSpPr>
            <p:spPr>
              <a:xfrm>
                <a:off x="9110585" y="1271773"/>
                <a:ext cx="0" cy="914400"/>
              </a:xfrm>
              <a:prstGeom prst="line">
                <a:avLst/>
              </a:prstGeom>
              <a:ln w="2857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6585104" y="1257259"/>
                <a:ext cx="0" cy="914400"/>
              </a:xfrm>
              <a:prstGeom prst="line">
                <a:avLst/>
              </a:prstGeom>
              <a:ln w="2857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6" name="TextBox 35"/>
                  <p:cNvSpPr txBox="1"/>
                  <p:nvPr/>
                </p:nvSpPr>
                <p:spPr>
                  <a:xfrm>
                    <a:off x="5921817" y="2197457"/>
                    <a:ext cx="1354225" cy="584775"/>
                  </a:xfrm>
                  <a:prstGeom prst="rect">
                    <a:avLst/>
                  </a:prstGeom>
                  <a:noFill/>
                </p:spPr>
                <p:txBody>
                  <a:bodyPr wrap="square" rtlCol="0">
                    <a:spAutoFit/>
                  </a:bodyPr>
                  <a:lstStyle/>
                  <a:p>
                    <a:pPr algn="ctr"/>
                    <a14:m>
                      <m:oMathPara xmlns:m="http://schemas.openxmlformats.org/officeDocument/2006/math">
                        <m:oMathParaPr>
                          <m:jc m:val="center"/>
                        </m:oMathParaPr>
                        <m:oMath xmlns:m="http://schemas.openxmlformats.org/officeDocument/2006/math">
                          <m:sSub>
                            <m:sSubPr>
                              <m:ctrlPr>
                                <a:rPr lang="en-US" sz="1600" b="0" i="1" smtClean="0">
                                  <a:solidFill>
                                    <a:schemeClr val="bg1">
                                      <a:lumMod val="50000"/>
                                    </a:schemeClr>
                                  </a:solidFill>
                                  <a:latin typeface="Cambria Math" panose="02040503050406030204" pitchFamily="18" charset="0"/>
                                </a:rPr>
                              </m:ctrlPr>
                            </m:sSubPr>
                            <m:e>
                              <m:r>
                                <m:rPr>
                                  <m:sty m:val="p"/>
                                </m:rPr>
                                <a:rPr lang="en-US" sz="1600" b="0" i="0" smtClean="0">
                                  <a:solidFill>
                                    <a:schemeClr val="bg1">
                                      <a:lumMod val="50000"/>
                                    </a:schemeClr>
                                  </a:solidFill>
                                  <a:latin typeface="Cambria Math" panose="02040503050406030204" pitchFamily="18" charset="0"/>
                                </a:rPr>
                                <m:t>x</m:t>
                              </m:r>
                            </m:e>
                            <m:sub>
                              <m:r>
                                <a:rPr lang="en-US" sz="1600" b="0" i="0" smtClean="0">
                                  <a:solidFill>
                                    <a:schemeClr val="bg1">
                                      <a:lumMod val="50000"/>
                                    </a:schemeClr>
                                  </a:solidFill>
                                  <a:latin typeface="Cambria Math" panose="02040503050406030204" pitchFamily="18" charset="0"/>
                                </a:rPr>
                                <m:t>3</m:t>
                              </m:r>
                            </m:sub>
                          </m:sSub>
                          <m:r>
                            <a:rPr lang="en-US" sz="1600" b="0" i="0" smtClean="0">
                              <a:solidFill>
                                <a:schemeClr val="bg1">
                                  <a:lumMod val="50000"/>
                                </a:schemeClr>
                              </a:solidFill>
                              <a:latin typeface="Cambria Math" panose="02040503050406030204" pitchFamily="18" charset="0"/>
                            </a:rPr>
                            <m:t>=0</m:t>
                          </m:r>
                        </m:oMath>
                      </m:oMathPara>
                    </a14:m>
                    <a:endParaRPr lang="en-US" sz="1600" b="0" dirty="0" smtClean="0">
                      <a:solidFill>
                        <a:schemeClr val="bg1">
                          <a:lumMod val="50000"/>
                        </a:schemeClr>
                      </a:solidFill>
                    </a:endParaRPr>
                  </a:p>
                  <a:p>
                    <a:pPr algn="ctr"/>
                    <a:r>
                      <a:rPr lang="en-US" sz="1600" dirty="0" smtClean="0">
                        <a:solidFill>
                          <a:schemeClr val="bg1">
                            <a:lumMod val="50000"/>
                          </a:schemeClr>
                        </a:solidFill>
                      </a:rPr>
                      <a:t>(intersection)</a:t>
                    </a:r>
                    <a:endParaRPr lang="en-US" sz="1600" dirty="0">
                      <a:solidFill>
                        <a:schemeClr val="bg1">
                          <a:lumMod val="50000"/>
                        </a:schemeClr>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5921817" y="2197457"/>
                    <a:ext cx="1354225" cy="584775"/>
                  </a:xfrm>
                  <a:prstGeom prst="rect">
                    <a:avLst/>
                  </a:prstGeom>
                  <a:blipFill>
                    <a:blip r:embed="rId10"/>
                    <a:stretch>
                      <a:fillRect b="-1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p:cNvSpPr txBox="1"/>
                  <p:nvPr/>
                </p:nvSpPr>
                <p:spPr>
                  <a:xfrm>
                    <a:off x="8225224" y="2167975"/>
                    <a:ext cx="1741713" cy="830997"/>
                  </a:xfrm>
                  <a:prstGeom prst="rect">
                    <a:avLst/>
                  </a:prstGeom>
                  <a:noFill/>
                </p:spPr>
                <p:txBody>
                  <a:bodyPr wrap="square" rtlCol="0">
                    <a:spAutoFit/>
                  </a:bodyPr>
                  <a:lstStyle/>
                  <a:p>
                    <a:pPr algn="ctr"/>
                    <a14:m>
                      <m:oMathPara xmlns:m="http://schemas.openxmlformats.org/officeDocument/2006/math">
                        <m:oMathParaPr>
                          <m:jc m:val="center"/>
                        </m:oMathParaPr>
                        <m:oMath xmlns:m="http://schemas.openxmlformats.org/officeDocument/2006/math">
                          <m:sSub>
                            <m:sSubPr>
                              <m:ctrlPr>
                                <a:rPr lang="en-US" sz="1600" b="0" i="1" smtClean="0">
                                  <a:solidFill>
                                    <a:schemeClr val="bg1">
                                      <a:lumMod val="50000"/>
                                    </a:schemeClr>
                                  </a:solidFill>
                                  <a:latin typeface="Cambria Math" panose="02040503050406030204" pitchFamily="18" charset="0"/>
                                </a:rPr>
                              </m:ctrlPr>
                            </m:sSubPr>
                            <m:e>
                              <m:r>
                                <m:rPr>
                                  <m:sty m:val="p"/>
                                </m:rPr>
                                <a:rPr lang="en-US" sz="1600" b="0" i="0" smtClean="0">
                                  <a:solidFill>
                                    <a:schemeClr val="bg1">
                                      <a:lumMod val="50000"/>
                                    </a:schemeClr>
                                  </a:solidFill>
                                  <a:latin typeface="Cambria Math" panose="02040503050406030204" pitchFamily="18" charset="0"/>
                                </a:rPr>
                                <m:t>x</m:t>
                              </m:r>
                            </m:e>
                            <m:sub>
                              <m:r>
                                <a:rPr lang="en-US" sz="1600" b="0" i="0" smtClean="0">
                                  <a:solidFill>
                                    <a:schemeClr val="bg1">
                                      <a:lumMod val="50000"/>
                                    </a:schemeClr>
                                  </a:solidFill>
                                  <a:latin typeface="Cambria Math" panose="02040503050406030204" pitchFamily="18" charset="0"/>
                                </a:rPr>
                                <m:t>2</m:t>
                              </m:r>
                            </m:sub>
                          </m:sSub>
                          <m:r>
                            <a:rPr lang="en-US" sz="1600" b="0" i="0" smtClean="0">
                              <a:solidFill>
                                <a:schemeClr val="bg1">
                                  <a:lumMod val="50000"/>
                                </a:schemeClr>
                              </a:solidFill>
                              <a:latin typeface="Cambria Math" panose="02040503050406030204" pitchFamily="18" charset="0"/>
                            </a:rPr>
                            <m:t>=?</m:t>
                          </m:r>
                        </m:oMath>
                      </m:oMathPara>
                    </a14:m>
                    <a:endParaRPr lang="en-US" sz="1600" b="0" dirty="0" smtClean="0">
                      <a:solidFill>
                        <a:schemeClr val="bg1">
                          <a:lumMod val="50000"/>
                        </a:schemeClr>
                      </a:solidFill>
                    </a:endParaRPr>
                  </a:p>
                  <a:p>
                    <a:pPr algn="ctr"/>
                    <a:r>
                      <a:rPr lang="en-US" sz="1600" dirty="0" smtClean="0">
                        <a:solidFill>
                          <a:schemeClr val="bg1">
                            <a:lumMod val="50000"/>
                          </a:schemeClr>
                        </a:solidFill>
                      </a:rPr>
                      <a:t>(where brakes applied after 0.5 s)</a:t>
                    </a:r>
                    <a:endParaRPr lang="en-US" sz="1600" dirty="0">
                      <a:solidFill>
                        <a:schemeClr val="bg1">
                          <a:lumMod val="50000"/>
                        </a:schemeClr>
                      </a:solidFill>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8225224" y="2167975"/>
                    <a:ext cx="1741713" cy="830997"/>
                  </a:xfrm>
                  <a:prstGeom prst="rect">
                    <a:avLst/>
                  </a:prstGeom>
                  <a:blipFill>
                    <a:blip r:embed="rId11"/>
                    <a:stretch>
                      <a:fillRect l="-1399" r="-1399" b="-8824"/>
                    </a:stretch>
                  </a:blipFill>
                </p:spPr>
                <p:txBody>
                  <a:bodyPr/>
                  <a:lstStyle/>
                  <a:p>
                    <a:r>
                      <a:rPr lang="en-US">
                        <a:noFill/>
                      </a:rPr>
                      <a:t> </a:t>
                    </a:r>
                  </a:p>
                </p:txBody>
              </p:sp>
            </mc:Fallback>
          </mc:AlternateContent>
          <p:sp>
            <p:nvSpPr>
              <p:cNvPr id="38" name="Oval 37"/>
              <p:cNvSpPr/>
              <p:nvPr/>
            </p:nvSpPr>
            <p:spPr>
              <a:xfrm>
                <a:off x="10358811" y="1623802"/>
                <a:ext cx="333829" cy="290286"/>
              </a:xfrm>
              <a:prstGeom prst="ellips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p:cNvCxnSpPr/>
              <p:nvPr/>
            </p:nvCxnSpPr>
            <p:spPr>
              <a:xfrm>
                <a:off x="10532982" y="1289971"/>
                <a:ext cx="0" cy="914400"/>
              </a:xfrm>
              <a:prstGeom prst="line">
                <a:avLst/>
              </a:prstGeom>
              <a:ln w="2857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0" name="TextBox 39"/>
                  <p:cNvSpPr txBox="1"/>
                  <p:nvPr/>
                </p:nvSpPr>
                <p:spPr>
                  <a:xfrm>
                    <a:off x="9821791" y="2186173"/>
                    <a:ext cx="1407877" cy="830997"/>
                  </a:xfrm>
                  <a:prstGeom prst="rect">
                    <a:avLst/>
                  </a:prstGeom>
                  <a:noFill/>
                </p:spPr>
                <p:txBody>
                  <a:bodyPr wrap="square" rtlCol="0">
                    <a:spAutoFit/>
                  </a:bodyPr>
                  <a:lstStyle/>
                  <a:p>
                    <a:pPr algn="ctr"/>
                    <a14:m>
                      <m:oMath xmlns:m="http://schemas.openxmlformats.org/officeDocument/2006/math">
                        <m:sSub>
                          <m:sSubPr>
                            <m:ctrlPr>
                              <a:rPr lang="en-US" sz="1600" i="1" smtClean="0">
                                <a:solidFill>
                                  <a:schemeClr val="bg1">
                                    <a:lumMod val="50000"/>
                                  </a:schemeClr>
                                </a:solidFill>
                                <a:latin typeface="Cambria Math" panose="02040503050406030204" pitchFamily="18" charset="0"/>
                              </a:rPr>
                            </m:ctrlPr>
                          </m:sSubPr>
                          <m:e>
                            <m:r>
                              <m:rPr>
                                <m:sty m:val="p"/>
                              </m:rPr>
                              <a:rPr lang="en-US" sz="1600" i="0">
                                <a:solidFill>
                                  <a:schemeClr val="bg1">
                                    <a:lumMod val="50000"/>
                                  </a:schemeClr>
                                </a:solidFill>
                                <a:latin typeface="Cambria Math" panose="02040503050406030204" pitchFamily="18" charset="0"/>
                              </a:rPr>
                              <m:t>x</m:t>
                            </m:r>
                          </m:e>
                          <m:sub>
                            <m:r>
                              <a:rPr lang="en-US" sz="1600" i="0">
                                <a:solidFill>
                                  <a:schemeClr val="bg1">
                                    <a:lumMod val="50000"/>
                                  </a:schemeClr>
                                </a:solidFill>
                                <a:latin typeface="Cambria Math" panose="02040503050406030204" pitchFamily="18" charset="0"/>
                              </a:rPr>
                              <m:t>1</m:t>
                            </m:r>
                          </m:sub>
                        </m:sSub>
                        <m:r>
                          <a:rPr lang="en-US" sz="1600" i="0">
                            <a:solidFill>
                              <a:schemeClr val="bg1">
                                <a:lumMod val="50000"/>
                              </a:schemeClr>
                            </a:solidFill>
                            <a:latin typeface="Cambria Math" panose="02040503050406030204" pitchFamily="18" charset="0"/>
                          </a:rPr>
                          <m:t>=</m:t>
                        </m:r>
                      </m:oMath>
                    </a14:m>
                    <a:r>
                      <a:rPr lang="en-US" sz="1600" dirty="0" smtClean="0">
                        <a:solidFill>
                          <a:schemeClr val="bg1">
                            <a:lumMod val="50000"/>
                          </a:schemeClr>
                        </a:solidFill>
                      </a:rPr>
                      <a:t>105 m</a:t>
                    </a:r>
                    <a:endParaRPr lang="en-US" sz="1600" dirty="0">
                      <a:solidFill>
                        <a:schemeClr val="bg1">
                          <a:lumMod val="50000"/>
                        </a:schemeClr>
                      </a:solidFill>
                    </a:endParaRPr>
                  </a:p>
                  <a:p>
                    <a:pPr algn="ctr"/>
                    <a:r>
                      <a:rPr lang="en-US" sz="1600" dirty="0">
                        <a:solidFill>
                          <a:schemeClr val="bg1">
                            <a:lumMod val="50000"/>
                          </a:schemeClr>
                        </a:solidFill>
                      </a:rPr>
                      <a:t>(your initial position)</a:t>
                    </a:r>
                  </a:p>
                </p:txBody>
              </p:sp>
            </mc:Choice>
            <mc:Fallback xmlns="">
              <p:sp>
                <p:nvSpPr>
                  <p:cNvPr id="40" name="TextBox 39"/>
                  <p:cNvSpPr txBox="1">
                    <a:spLocks noRot="1" noChangeAspect="1" noMove="1" noResize="1" noEditPoints="1" noAdjustHandles="1" noChangeArrowheads="1" noChangeShapeType="1" noTextEdit="1"/>
                  </p:cNvSpPr>
                  <p:nvPr/>
                </p:nvSpPr>
                <p:spPr>
                  <a:xfrm>
                    <a:off x="9821791" y="2186173"/>
                    <a:ext cx="1407877" cy="830997"/>
                  </a:xfrm>
                  <a:prstGeom prst="rect">
                    <a:avLst/>
                  </a:prstGeom>
                  <a:blipFill>
                    <a:blip r:embed="rId12"/>
                    <a:stretch>
                      <a:fillRect t="-2206" b="-8824"/>
                    </a:stretch>
                  </a:blipFill>
                </p:spPr>
                <p:txBody>
                  <a:bodyPr/>
                  <a:lstStyle/>
                  <a:p>
                    <a:r>
                      <a:rPr lang="en-US">
                        <a:noFill/>
                      </a:rPr>
                      <a:t> </a:t>
                    </a:r>
                  </a:p>
                </p:txBody>
              </p:sp>
            </mc:Fallback>
          </mc:AlternateContent>
          <p:grpSp>
            <p:nvGrpSpPr>
              <p:cNvPr id="41" name="Group 40"/>
              <p:cNvGrpSpPr/>
              <p:nvPr/>
            </p:nvGrpSpPr>
            <p:grpSpPr>
              <a:xfrm>
                <a:off x="9102240" y="1085118"/>
                <a:ext cx="1439102" cy="417234"/>
                <a:chOff x="5634431" y="1900305"/>
                <a:chExt cx="1439102" cy="417234"/>
              </a:xfrm>
            </p:grpSpPr>
            <p:cxnSp>
              <p:nvCxnSpPr>
                <p:cNvPr id="42" name="Straight Arrow Connector 41"/>
                <p:cNvCxnSpPr/>
                <p:nvPr/>
              </p:nvCxnSpPr>
              <p:spPr>
                <a:xfrm flipH="1">
                  <a:off x="5882268" y="1900305"/>
                  <a:ext cx="856343" cy="0"/>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3" name="TextBox 42"/>
                    <p:cNvSpPr txBox="1"/>
                    <p:nvPr/>
                  </p:nvSpPr>
                  <p:spPr>
                    <a:xfrm>
                      <a:off x="5634431" y="2009762"/>
                      <a:ext cx="1439102" cy="307777"/>
                    </a:xfrm>
                    <a:prstGeom prst="rect">
                      <a:avLst/>
                    </a:prstGeom>
                    <a:noFill/>
                  </p:spPr>
                  <p:txBody>
                    <a:bodyPr wrap="square" rtlCol="0">
                      <a:spAutoFit/>
                    </a:bodyPr>
                    <a:lstStyle/>
                    <a:p>
                      <a:pPr algn="ctr"/>
                      <a14:m>
                        <m:oMath xmlns:m="http://schemas.openxmlformats.org/officeDocument/2006/math">
                          <m:r>
                            <a:rPr lang="en-US" sz="1400" b="1" i="0" smtClean="0">
                              <a:solidFill>
                                <a:srgbClr val="FF0000"/>
                              </a:solidFill>
                              <a:latin typeface="Cambria Math" panose="02040503050406030204" pitchFamily="18" charset="0"/>
                            </a:rPr>
                            <m:t>𝐯</m:t>
                          </m:r>
                          <m:r>
                            <a:rPr lang="en-US" sz="1400" b="1" i="0" smtClean="0">
                              <a:solidFill>
                                <a:srgbClr val="FF0000"/>
                              </a:solidFill>
                              <a:latin typeface="Cambria Math" panose="02040503050406030204" pitchFamily="18" charset="0"/>
                            </a:rPr>
                            <m:t>=−</m:t>
                          </m:r>
                          <m:r>
                            <a:rPr lang="en-US" sz="1400" b="1" i="0" smtClean="0">
                              <a:solidFill>
                                <a:srgbClr val="FF0000"/>
                              </a:solidFill>
                              <a:latin typeface="Cambria Math" panose="02040503050406030204" pitchFamily="18" charset="0"/>
                            </a:rPr>
                            <m:t>𝟏𝟔</m:t>
                          </m:r>
                          <m:r>
                            <a:rPr lang="en-US" sz="1400" b="1" i="0" smtClean="0">
                              <a:solidFill>
                                <a:srgbClr val="FF0000"/>
                              </a:solidFill>
                              <a:latin typeface="Cambria Math" panose="02040503050406030204" pitchFamily="18" charset="0"/>
                            </a:rPr>
                            <m:t> </m:t>
                          </m:r>
                        </m:oMath>
                      </a14:m>
                      <a:r>
                        <a:rPr lang="en-US" sz="1400" b="1" dirty="0" smtClean="0">
                          <a:solidFill>
                            <a:srgbClr val="FF0000"/>
                          </a:solidFill>
                          <a:latin typeface="+mj-lt"/>
                        </a:rPr>
                        <a:t>m/s</a:t>
                      </a:r>
                      <a:endParaRPr lang="en-US" sz="1400" b="1" dirty="0">
                        <a:solidFill>
                          <a:srgbClr val="FF0000"/>
                        </a:solidFill>
                      </a:endParaRPr>
                    </a:p>
                  </p:txBody>
                </p:sp>
              </mc:Choice>
              <mc:Fallback xmlns="">
                <p:sp>
                  <p:nvSpPr>
                    <p:cNvPr id="43" name="TextBox 42"/>
                    <p:cNvSpPr txBox="1">
                      <a:spLocks noRot="1" noChangeAspect="1" noMove="1" noResize="1" noEditPoints="1" noAdjustHandles="1" noChangeArrowheads="1" noChangeShapeType="1" noTextEdit="1"/>
                    </p:cNvSpPr>
                    <p:nvPr/>
                  </p:nvSpPr>
                  <p:spPr>
                    <a:xfrm>
                      <a:off x="5634431" y="2009762"/>
                      <a:ext cx="1439102" cy="307777"/>
                    </a:xfrm>
                    <a:prstGeom prst="rect">
                      <a:avLst/>
                    </a:prstGeom>
                    <a:blipFill>
                      <a:blip r:embed="rId13"/>
                      <a:stretch>
                        <a:fillRect t="-4000" b="-20000"/>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4" name="Title 1"/>
                  <p:cNvSpPr txBox="1">
                    <a:spLocks/>
                  </p:cNvSpPr>
                  <p:nvPr/>
                </p:nvSpPr>
                <p:spPr>
                  <a:xfrm>
                    <a:off x="5932155" y="3185294"/>
                    <a:ext cx="4775003" cy="1308649"/>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00050" indent="-400050">
                      <a:lnSpc>
                        <a:spcPct val="100000"/>
                      </a:lnSpc>
                      <a:spcBef>
                        <a:spcPts val="0"/>
                      </a:spcBef>
                      <a:buAutoNum type="romanLcParenR"/>
                    </a:pPr>
                    <a14:m>
                      <m:oMath xmlns:m="http://schemas.openxmlformats.org/officeDocument/2006/math">
                        <m:sSub>
                          <m:sSubPr>
                            <m:ctrlPr>
                              <a:rPr lang="en-US" sz="1800" b="0" i="1" smtClean="0">
                                <a:solidFill>
                                  <a:schemeClr val="bg1">
                                    <a:lumMod val="50000"/>
                                  </a:schemeClr>
                                </a:solidFill>
                                <a:latin typeface="Cambria Math" panose="02040503050406030204" pitchFamily="18" charset="0"/>
                              </a:rPr>
                            </m:ctrlPr>
                          </m:sSubPr>
                          <m:e>
                            <m:r>
                              <m:rPr>
                                <m:sty m:val="p"/>
                              </m:rPr>
                              <a:rPr lang="en-US" sz="1800" b="0" i="0" smtClean="0">
                                <a:solidFill>
                                  <a:schemeClr val="bg1">
                                    <a:lumMod val="50000"/>
                                  </a:schemeClr>
                                </a:solidFill>
                                <a:latin typeface="Cambria Math" panose="02040503050406030204" pitchFamily="18" charset="0"/>
                              </a:rPr>
                              <m:t>x</m:t>
                            </m:r>
                          </m:e>
                          <m:sub>
                            <m:r>
                              <m:rPr>
                                <m:sty m:val="p"/>
                              </m:rPr>
                              <a:rPr lang="en-US" sz="1800" b="0" i="0" smtClean="0">
                                <a:solidFill>
                                  <a:schemeClr val="bg1">
                                    <a:lumMod val="50000"/>
                                  </a:schemeClr>
                                </a:solidFill>
                                <a:latin typeface="Cambria Math" panose="02040503050406030204" pitchFamily="18" charset="0"/>
                              </a:rPr>
                              <m:t>f</m:t>
                            </m:r>
                          </m:sub>
                        </m:sSub>
                        <m:r>
                          <a:rPr lang="en-US" sz="1800" b="0" i="0" smtClean="0">
                            <a:solidFill>
                              <a:schemeClr val="bg1">
                                <a:lumMod val="50000"/>
                              </a:schemeClr>
                            </a:solidFill>
                            <a:latin typeface="Cambria Math" panose="02040503050406030204" pitchFamily="18" charset="0"/>
                          </a:rPr>
                          <m:t>=</m:t>
                        </m:r>
                        <m:sSub>
                          <m:sSubPr>
                            <m:ctrlPr>
                              <a:rPr lang="en-US" sz="1800" b="0" i="1" smtClean="0">
                                <a:solidFill>
                                  <a:schemeClr val="bg1">
                                    <a:lumMod val="50000"/>
                                  </a:schemeClr>
                                </a:solidFill>
                                <a:latin typeface="Cambria Math" panose="02040503050406030204" pitchFamily="18" charset="0"/>
                              </a:rPr>
                            </m:ctrlPr>
                          </m:sSubPr>
                          <m:e>
                            <m:r>
                              <m:rPr>
                                <m:sty m:val="p"/>
                              </m:rPr>
                              <a:rPr lang="en-US" sz="1800" b="0" i="0" smtClean="0">
                                <a:solidFill>
                                  <a:schemeClr val="bg1">
                                    <a:lumMod val="50000"/>
                                  </a:schemeClr>
                                </a:solidFill>
                                <a:latin typeface="Cambria Math" panose="02040503050406030204" pitchFamily="18" charset="0"/>
                              </a:rPr>
                              <m:t>x</m:t>
                            </m:r>
                          </m:e>
                          <m:sub>
                            <m:r>
                              <m:rPr>
                                <m:sty m:val="p"/>
                              </m:rPr>
                              <a:rPr lang="en-US" sz="1800" b="0" i="0" smtClean="0">
                                <a:solidFill>
                                  <a:schemeClr val="bg1">
                                    <a:lumMod val="50000"/>
                                  </a:schemeClr>
                                </a:solidFill>
                                <a:latin typeface="Cambria Math" panose="02040503050406030204" pitchFamily="18" charset="0"/>
                              </a:rPr>
                              <m:t>i</m:t>
                            </m:r>
                          </m:sub>
                        </m:sSub>
                        <m:r>
                          <a:rPr lang="en-US" sz="1800" b="0" i="0" smtClean="0">
                            <a:solidFill>
                              <a:schemeClr val="bg1">
                                <a:lumMod val="50000"/>
                              </a:schemeClr>
                            </a:solidFill>
                            <a:latin typeface="Cambria Math" panose="02040503050406030204" pitchFamily="18" charset="0"/>
                          </a:rPr>
                          <m:t>+</m:t>
                        </m:r>
                        <m:sSub>
                          <m:sSubPr>
                            <m:ctrlPr>
                              <a:rPr lang="en-US" sz="1800" b="0" i="1" smtClean="0">
                                <a:solidFill>
                                  <a:schemeClr val="bg1">
                                    <a:lumMod val="50000"/>
                                  </a:schemeClr>
                                </a:solidFill>
                                <a:latin typeface="Cambria Math" panose="02040503050406030204" pitchFamily="18" charset="0"/>
                              </a:rPr>
                            </m:ctrlPr>
                          </m:sSubPr>
                          <m:e>
                            <m:r>
                              <m:rPr>
                                <m:sty m:val="p"/>
                              </m:rPr>
                              <a:rPr lang="en-US" sz="1800" b="0" i="0" smtClean="0">
                                <a:solidFill>
                                  <a:schemeClr val="bg1">
                                    <a:lumMod val="50000"/>
                                  </a:schemeClr>
                                </a:solidFill>
                                <a:latin typeface="Cambria Math" panose="02040503050406030204" pitchFamily="18" charset="0"/>
                              </a:rPr>
                              <m:t>v</m:t>
                            </m:r>
                          </m:e>
                          <m:sub>
                            <m:r>
                              <m:rPr>
                                <m:sty m:val="p"/>
                              </m:rPr>
                              <a:rPr lang="en-US" sz="1800" b="0" i="0" smtClean="0">
                                <a:solidFill>
                                  <a:schemeClr val="bg1">
                                    <a:lumMod val="50000"/>
                                  </a:schemeClr>
                                </a:solidFill>
                                <a:latin typeface="Cambria Math" panose="02040503050406030204" pitchFamily="18" charset="0"/>
                              </a:rPr>
                              <m:t>i</m:t>
                            </m:r>
                          </m:sub>
                        </m:sSub>
                        <m:r>
                          <m:rPr>
                            <m:sty m:val="p"/>
                          </m:rPr>
                          <a:rPr lang="en-US" sz="1800" b="0" i="0" smtClean="0">
                            <a:solidFill>
                              <a:schemeClr val="bg1">
                                <a:lumMod val="50000"/>
                              </a:schemeClr>
                            </a:solidFill>
                            <a:latin typeface="Cambria Math" panose="02040503050406030204" pitchFamily="18" charset="0"/>
                          </a:rPr>
                          <m:t>Δt</m:t>
                        </m:r>
                        <m:r>
                          <a:rPr lang="en-US" sz="1800" b="0" i="0" smtClean="0">
                            <a:solidFill>
                              <a:schemeClr val="bg1">
                                <a:lumMod val="50000"/>
                              </a:schemeClr>
                            </a:solidFill>
                            <a:latin typeface="Cambria Math" panose="02040503050406030204" pitchFamily="18" charset="0"/>
                          </a:rPr>
                          <m:t>+</m:t>
                        </m:r>
                        <m:f>
                          <m:fPr>
                            <m:ctrlPr>
                              <a:rPr lang="en-US" sz="1800" b="0" i="1" smtClean="0">
                                <a:solidFill>
                                  <a:schemeClr val="bg1">
                                    <a:lumMod val="50000"/>
                                  </a:schemeClr>
                                </a:solidFill>
                                <a:latin typeface="Cambria Math" panose="02040503050406030204" pitchFamily="18" charset="0"/>
                              </a:rPr>
                            </m:ctrlPr>
                          </m:fPr>
                          <m:num>
                            <m:r>
                              <a:rPr lang="en-US" sz="1800" b="0" i="0" smtClean="0">
                                <a:solidFill>
                                  <a:schemeClr val="bg1">
                                    <a:lumMod val="50000"/>
                                  </a:schemeClr>
                                </a:solidFill>
                                <a:latin typeface="Cambria Math" panose="02040503050406030204" pitchFamily="18" charset="0"/>
                              </a:rPr>
                              <m:t>1</m:t>
                            </m:r>
                          </m:num>
                          <m:den>
                            <m:r>
                              <a:rPr lang="en-US" sz="1800" b="0" i="0" smtClean="0">
                                <a:solidFill>
                                  <a:schemeClr val="bg1">
                                    <a:lumMod val="50000"/>
                                  </a:schemeClr>
                                </a:solidFill>
                                <a:latin typeface="Cambria Math" panose="02040503050406030204" pitchFamily="18" charset="0"/>
                              </a:rPr>
                              <m:t>2</m:t>
                            </m:r>
                          </m:den>
                        </m:f>
                        <m:r>
                          <m:rPr>
                            <m:sty m:val="p"/>
                          </m:rPr>
                          <a:rPr lang="en-US" sz="1800" b="0" i="0" smtClean="0">
                            <a:solidFill>
                              <a:schemeClr val="bg1">
                                <a:lumMod val="50000"/>
                              </a:schemeClr>
                            </a:solidFill>
                            <a:latin typeface="Cambria Math" panose="02040503050406030204" pitchFamily="18" charset="0"/>
                          </a:rPr>
                          <m:t>aΔ</m:t>
                        </m:r>
                        <m:sSup>
                          <m:sSupPr>
                            <m:ctrlPr>
                              <a:rPr lang="en-US" sz="1800" b="0" i="1" smtClean="0">
                                <a:solidFill>
                                  <a:schemeClr val="bg1">
                                    <a:lumMod val="50000"/>
                                  </a:schemeClr>
                                </a:solidFill>
                                <a:latin typeface="Cambria Math" panose="02040503050406030204" pitchFamily="18" charset="0"/>
                              </a:rPr>
                            </m:ctrlPr>
                          </m:sSupPr>
                          <m:e>
                            <m:r>
                              <m:rPr>
                                <m:sty m:val="p"/>
                              </m:rPr>
                              <a:rPr lang="en-US" sz="1800" b="0" i="0" smtClean="0">
                                <a:solidFill>
                                  <a:schemeClr val="bg1">
                                    <a:lumMod val="50000"/>
                                  </a:schemeClr>
                                </a:solidFill>
                                <a:latin typeface="Cambria Math" panose="02040503050406030204" pitchFamily="18" charset="0"/>
                              </a:rPr>
                              <m:t>t</m:t>
                            </m:r>
                          </m:e>
                          <m:sup>
                            <m:r>
                              <a:rPr lang="en-US" sz="1800" b="0" i="0" smtClean="0">
                                <a:solidFill>
                                  <a:schemeClr val="bg1">
                                    <a:lumMod val="50000"/>
                                  </a:schemeClr>
                                </a:solidFill>
                                <a:latin typeface="Cambria Math" panose="02040503050406030204" pitchFamily="18" charset="0"/>
                              </a:rPr>
                              <m:t>2</m:t>
                            </m:r>
                          </m:sup>
                        </m:sSup>
                      </m:oMath>
                    </a14:m>
                    <a:endParaRPr lang="en-US" sz="1800" dirty="0" smtClean="0">
                      <a:solidFill>
                        <a:schemeClr val="bg1">
                          <a:lumMod val="50000"/>
                        </a:schemeClr>
                      </a:solidFill>
                      <a:latin typeface="+mn-lt"/>
                    </a:endParaRPr>
                  </a:p>
                  <a:p>
                    <a:pPr>
                      <a:lnSpc>
                        <a:spcPct val="100000"/>
                      </a:lnSpc>
                      <a:spcBef>
                        <a:spcPts val="0"/>
                      </a:spcBef>
                    </a:pPr>
                    <a:r>
                      <a:rPr lang="en-US" sz="1800" dirty="0" smtClean="0">
                        <a:solidFill>
                          <a:schemeClr val="bg1">
                            <a:lumMod val="50000"/>
                          </a:schemeClr>
                        </a:solidFill>
                        <a:latin typeface="+mn-lt"/>
                      </a:rPr>
                      <a:t>       =&gt;  </a:t>
                    </a:r>
                    <a14:m>
                      <m:oMath xmlns:m="http://schemas.openxmlformats.org/officeDocument/2006/math">
                        <m:sSub>
                          <m:sSubPr>
                            <m:ctrlPr>
                              <a:rPr lang="en-US" sz="1800" b="0" i="1" smtClean="0">
                                <a:solidFill>
                                  <a:schemeClr val="bg1">
                                    <a:lumMod val="50000"/>
                                  </a:schemeClr>
                                </a:solidFill>
                                <a:latin typeface="Cambria Math" panose="02040503050406030204" pitchFamily="18" charset="0"/>
                              </a:rPr>
                            </m:ctrlPr>
                          </m:sSubPr>
                          <m:e>
                            <m:r>
                              <m:rPr>
                                <m:sty m:val="p"/>
                              </m:rPr>
                              <a:rPr lang="en-US" sz="1800" b="0" i="0" smtClean="0">
                                <a:solidFill>
                                  <a:schemeClr val="bg1">
                                    <a:lumMod val="50000"/>
                                  </a:schemeClr>
                                </a:solidFill>
                                <a:latin typeface="Cambria Math" panose="02040503050406030204" pitchFamily="18" charset="0"/>
                              </a:rPr>
                              <m:t>x</m:t>
                            </m:r>
                          </m:e>
                          <m:sub>
                            <m:r>
                              <a:rPr lang="en-US" sz="1800" b="0" i="0" smtClean="0">
                                <a:solidFill>
                                  <a:schemeClr val="bg1">
                                    <a:lumMod val="50000"/>
                                  </a:schemeClr>
                                </a:solidFill>
                                <a:latin typeface="Cambria Math" panose="02040503050406030204" pitchFamily="18" charset="0"/>
                              </a:rPr>
                              <m:t>2</m:t>
                            </m:r>
                          </m:sub>
                        </m:sSub>
                        <m:r>
                          <a:rPr lang="en-US" sz="1800" b="0" i="0" smtClean="0">
                            <a:solidFill>
                              <a:schemeClr val="bg1">
                                <a:lumMod val="50000"/>
                              </a:schemeClr>
                            </a:solidFill>
                            <a:latin typeface="Cambria Math" panose="02040503050406030204" pitchFamily="18" charset="0"/>
                          </a:rPr>
                          <m:t>=105−16</m:t>
                        </m:r>
                        <m:d>
                          <m:dPr>
                            <m:ctrlPr>
                              <a:rPr lang="en-US" sz="1800" b="0" i="1" smtClean="0">
                                <a:solidFill>
                                  <a:schemeClr val="bg1">
                                    <a:lumMod val="50000"/>
                                  </a:schemeClr>
                                </a:solidFill>
                                <a:latin typeface="Cambria Math" panose="02040503050406030204" pitchFamily="18" charset="0"/>
                              </a:rPr>
                            </m:ctrlPr>
                          </m:dPr>
                          <m:e>
                            <m:r>
                              <a:rPr lang="en-US" sz="1800" b="0" i="0" smtClean="0">
                                <a:solidFill>
                                  <a:schemeClr val="bg1">
                                    <a:lumMod val="50000"/>
                                  </a:schemeClr>
                                </a:solidFill>
                                <a:latin typeface="Cambria Math" panose="02040503050406030204" pitchFamily="18" charset="0"/>
                              </a:rPr>
                              <m:t>0.5</m:t>
                            </m:r>
                          </m:e>
                        </m:d>
                        <m:r>
                          <a:rPr lang="en-US" sz="1800" b="0" i="0" smtClean="0">
                            <a:solidFill>
                              <a:schemeClr val="bg1">
                                <a:lumMod val="50000"/>
                              </a:schemeClr>
                            </a:solidFill>
                            <a:latin typeface="Cambria Math" panose="02040503050406030204" pitchFamily="18" charset="0"/>
                          </a:rPr>
                          <m:t>+0</m:t>
                        </m:r>
                      </m:oMath>
                    </a14:m>
                    <a:endParaRPr lang="en-US" sz="1800" b="0" dirty="0" smtClean="0">
                      <a:solidFill>
                        <a:schemeClr val="bg1">
                          <a:lumMod val="50000"/>
                        </a:schemeClr>
                      </a:solidFill>
                      <a:latin typeface="+mn-lt"/>
                    </a:endParaRPr>
                  </a:p>
                  <a:p>
                    <a:pPr>
                      <a:lnSpc>
                        <a:spcPct val="100000"/>
                      </a:lnSpc>
                      <a:spcBef>
                        <a:spcPts val="0"/>
                      </a:spcBef>
                    </a:pPr>
                    <a:r>
                      <a:rPr lang="en-US" sz="1800" dirty="0" smtClean="0">
                        <a:solidFill>
                          <a:schemeClr val="bg1">
                            <a:lumMod val="50000"/>
                          </a:schemeClr>
                        </a:solidFill>
                        <a:latin typeface="+mn-lt"/>
                      </a:rPr>
                      <a:t>       =&gt;  </a:t>
                    </a:r>
                    <a14:m>
                      <m:oMath xmlns:m="http://schemas.openxmlformats.org/officeDocument/2006/math">
                        <m:sSub>
                          <m:sSubPr>
                            <m:ctrlPr>
                              <a:rPr lang="en-US" sz="1800" b="0" i="1" smtClean="0">
                                <a:solidFill>
                                  <a:schemeClr val="bg1">
                                    <a:lumMod val="50000"/>
                                  </a:schemeClr>
                                </a:solidFill>
                                <a:latin typeface="Cambria Math" panose="02040503050406030204" pitchFamily="18" charset="0"/>
                              </a:rPr>
                            </m:ctrlPr>
                          </m:sSubPr>
                          <m:e>
                            <m:r>
                              <m:rPr>
                                <m:sty m:val="p"/>
                              </m:rPr>
                              <a:rPr lang="en-US" sz="1800" b="0" i="0" smtClean="0">
                                <a:solidFill>
                                  <a:schemeClr val="bg1">
                                    <a:lumMod val="50000"/>
                                  </a:schemeClr>
                                </a:solidFill>
                                <a:latin typeface="Cambria Math" panose="02040503050406030204" pitchFamily="18" charset="0"/>
                              </a:rPr>
                              <m:t>x</m:t>
                            </m:r>
                          </m:e>
                          <m:sub>
                            <m:r>
                              <a:rPr lang="en-US" sz="1800" b="0" i="0" smtClean="0">
                                <a:solidFill>
                                  <a:schemeClr val="bg1">
                                    <a:lumMod val="50000"/>
                                  </a:schemeClr>
                                </a:solidFill>
                                <a:latin typeface="Cambria Math" panose="02040503050406030204" pitchFamily="18" charset="0"/>
                              </a:rPr>
                              <m:t>2</m:t>
                            </m:r>
                          </m:sub>
                        </m:sSub>
                        <m:r>
                          <a:rPr lang="en-US" sz="1800" b="0" i="0" smtClean="0">
                            <a:solidFill>
                              <a:schemeClr val="bg1">
                                <a:lumMod val="50000"/>
                              </a:schemeClr>
                            </a:solidFill>
                            <a:latin typeface="Cambria Math" panose="02040503050406030204" pitchFamily="18" charset="0"/>
                          </a:rPr>
                          <m:t>=97 </m:t>
                        </m:r>
                        <m:r>
                          <m:rPr>
                            <m:sty m:val="p"/>
                          </m:rPr>
                          <a:rPr lang="en-US" sz="1800" b="0" i="0" smtClean="0">
                            <a:solidFill>
                              <a:schemeClr val="bg1">
                                <a:lumMod val="50000"/>
                              </a:schemeClr>
                            </a:solidFill>
                            <a:latin typeface="Cambria Math" panose="02040503050406030204" pitchFamily="18" charset="0"/>
                          </a:rPr>
                          <m:t>m</m:t>
                        </m:r>
                      </m:oMath>
                    </a14:m>
                    <a:r>
                      <a:rPr lang="en-US" sz="1800" dirty="0" smtClean="0">
                        <a:solidFill>
                          <a:schemeClr val="bg1">
                            <a:lumMod val="50000"/>
                          </a:schemeClr>
                        </a:solidFill>
                        <a:latin typeface="+mn-lt"/>
                      </a:rPr>
                      <a:t> </a:t>
                    </a:r>
                  </a:p>
                  <a:p>
                    <a:pPr>
                      <a:lnSpc>
                        <a:spcPct val="100000"/>
                      </a:lnSpc>
                      <a:spcBef>
                        <a:spcPts val="0"/>
                      </a:spcBef>
                    </a:pPr>
                    <a:r>
                      <a:rPr lang="en-US" sz="1800" dirty="0">
                        <a:solidFill>
                          <a:schemeClr val="bg1">
                            <a:lumMod val="50000"/>
                          </a:schemeClr>
                        </a:solidFill>
                        <a:latin typeface="+mn-lt"/>
                      </a:rPr>
                      <a:t> </a:t>
                    </a:r>
                    <a:r>
                      <a:rPr lang="en-US" sz="1800" dirty="0" smtClean="0">
                        <a:solidFill>
                          <a:schemeClr val="bg1">
                            <a:lumMod val="50000"/>
                          </a:schemeClr>
                        </a:solidFill>
                        <a:latin typeface="+mn-lt"/>
                      </a:rPr>
                      <a:t>     Distance from intersection = </a:t>
                    </a:r>
                    <a14:m>
                      <m:oMath xmlns:m="http://schemas.openxmlformats.org/officeDocument/2006/math">
                        <m:sSub>
                          <m:sSubPr>
                            <m:ctrlPr>
                              <a:rPr lang="en-US" sz="1800" b="0" i="1" smtClean="0">
                                <a:solidFill>
                                  <a:schemeClr val="bg1">
                                    <a:lumMod val="50000"/>
                                  </a:schemeClr>
                                </a:solidFill>
                                <a:latin typeface="Cambria Math" panose="02040503050406030204" pitchFamily="18" charset="0"/>
                              </a:rPr>
                            </m:ctrlPr>
                          </m:sSubPr>
                          <m:e>
                            <m:r>
                              <m:rPr>
                                <m:sty m:val="p"/>
                              </m:rPr>
                              <a:rPr lang="en-US" sz="1800" b="0" i="0" smtClean="0">
                                <a:solidFill>
                                  <a:schemeClr val="bg1">
                                    <a:lumMod val="50000"/>
                                  </a:schemeClr>
                                </a:solidFill>
                                <a:latin typeface="Cambria Math" panose="02040503050406030204" pitchFamily="18" charset="0"/>
                              </a:rPr>
                              <m:t>x</m:t>
                            </m:r>
                          </m:e>
                          <m:sub>
                            <m:r>
                              <a:rPr lang="en-US" sz="1800" b="0" i="0" smtClean="0">
                                <a:solidFill>
                                  <a:schemeClr val="bg1">
                                    <a:lumMod val="50000"/>
                                  </a:schemeClr>
                                </a:solidFill>
                                <a:latin typeface="Cambria Math" panose="02040503050406030204" pitchFamily="18" charset="0"/>
                              </a:rPr>
                              <m:t>2</m:t>
                            </m:r>
                          </m:sub>
                        </m:sSub>
                        <m:r>
                          <a:rPr lang="en-US" sz="1800" b="0" i="0" smtClean="0">
                            <a:solidFill>
                              <a:schemeClr val="bg1">
                                <a:lumMod val="50000"/>
                              </a:schemeClr>
                            </a:solidFill>
                            <a:latin typeface="Cambria Math" panose="02040503050406030204" pitchFamily="18" charset="0"/>
                          </a:rPr>
                          <m:t>−</m:t>
                        </m:r>
                        <m:sSub>
                          <m:sSubPr>
                            <m:ctrlPr>
                              <a:rPr lang="en-US" sz="1800" b="0" i="1" smtClean="0">
                                <a:solidFill>
                                  <a:schemeClr val="bg1">
                                    <a:lumMod val="50000"/>
                                  </a:schemeClr>
                                </a:solidFill>
                                <a:latin typeface="Cambria Math" panose="02040503050406030204" pitchFamily="18" charset="0"/>
                              </a:rPr>
                            </m:ctrlPr>
                          </m:sSubPr>
                          <m:e>
                            <m:r>
                              <m:rPr>
                                <m:sty m:val="p"/>
                              </m:rPr>
                              <a:rPr lang="en-US" sz="1800" b="0" i="0" smtClean="0">
                                <a:solidFill>
                                  <a:schemeClr val="bg1">
                                    <a:lumMod val="50000"/>
                                  </a:schemeClr>
                                </a:solidFill>
                                <a:latin typeface="Cambria Math" panose="02040503050406030204" pitchFamily="18" charset="0"/>
                              </a:rPr>
                              <m:t>x</m:t>
                            </m:r>
                          </m:e>
                          <m:sub>
                            <m:r>
                              <a:rPr lang="en-US" sz="1800" b="0" i="0" smtClean="0">
                                <a:solidFill>
                                  <a:schemeClr val="bg1">
                                    <a:lumMod val="50000"/>
                                  </a:schemeClr>
                                </a:solidFill>
                                <a:latin typeface="Cambria Math" panose="02040503050406030204" pitchFamily="18" charset="0"/>
                              </a:rPr>
                              <m:t>3</m:t>
                            </m:r>
                          </m:sub>
                        </m:sSub>
                        <m:r>
                          <a:rPr lang="en-US" sz="1800" b="0" i="0" smtClean="0">
                            <a:solidFill>
                              <a:schemeClr val="bg1">
                                <a:lumMod val="50000"/>
                              </a:schemeClr>
                            </a:solidFill>
                            <a:latin typeface="Cambria Math" panose="02040503050406030204" pitchFamily="18" charset="0"/>
                          </a:rPr>
                          <m:t>= </m:t>
                        </m:r>
                      </m:oMath>
                    </a14:m>
                    <a:r>
                      <a:rPr lang="en-US" sz="1800" b="1" dirty="0" smtClean="0">
                        <a:solidFill>
                          <a:schemeClr val="bg1">
                            <a:lumMod val="50000"/>
                          </a:schemeClr>
                        </a:solidFill>
                      </a:rPr>
                      <a:t>97 m</a:t>
                    </a:r>
                    <a:endParaRPr lang="en-US" sz="1800" b="1" dirty="0" smtClean="0">
                      <a:solidFill>
                        <a:schemeClr val="bg1">
                          <a:lumMod val="50000"/>
                        </a:schemeClr>
                      </a:solidFill>
                      <a:latin typeface="+mn-lt"/>
                    </a:endParaRPr>
                  </a:p>
                  <a:p>
                    <a:pPr>
                      <a:lnSpc>
                        <a:spcPct val="100000"/>
                      </a:lnSpc>
                      <a:spcBef>
                        <a:spcPts val="0"/>
                      </a:spcBef>
                    </a:pPr>
                    <a:r>
                      <a:rPr lang="en-US" sz="1800" dirty="0" smtClean="0">
                        <a:solidFill>
                          <a:schemeClr val="bg1">
                            <a:lumMod val="50000"/>
                          </a:schemeClr>
                        </a:solidFill>
                        <a:latin typeface="+mn-lt"/>
                      </a:rPr>
                      <a:t>	</a:t>
                    </a:r>
                    <a:endParaRPr lang="en-US" sz="1800" dirty="0">
                      <a:solidFill>
                        <a:schemeClr val="bg1">
                          <a:lumMod val="50000"/>
                        </a:schemeClr>
                      </a:solidFill>
                      <a:latin typeface="+mn-lt"/>
                    </a:endParaRPr>
                  </a:p>
                </p:txBody>
              </p:sp>
            </mc:Choice>
            <mc:Fallback xmlns="">
              <p:sp>
                <p:nvSpPr>
                  <p:cNvPr id="44" name="Title 1"/>
                  <p:cNvSpPr txBox="1">
                    <a:spLocks noRot="1" noChangeAspect="1" noMove="1" noResize="1" noEditPoints="1" noAdjustHandles="1" noChangeArrowheads="1" noChangeShapeType="1" noTextEdit="1"/>
                  </p:cNvSpPr>
                  <p:nvPr/>
                </p:nvSpPr>
                <p:spPr>
                  <a:xfrm>
                    <a:off x="5932155" y="3185294"/>
                    <a:ext cx="4775003" cy="1308649"/>
                  </a:xfrm>
                  <a:prstGeom prst="rect">
                    <a:avLst/>
                  </a:prstGeom>
                  <a:blipFill>
                    <a:blip r:embed="rId14"/>
                    <a:stretch>
                      <a:fillRect l="-1022" b="-6977"/>
                    </a:stretch>
                  </a:blipFill>
                </p:spPr>
                <p:txBody>
                  <a:bodyPr/>
                  <a:lstStyle/>
                  <a:p>
                    <a:r>
                      <a:rPr lang="en-US">
                        <a:noFill/>
                      </a:rPr>
                      <a:t> </a:t>
                    </a:r>
                  </a:p>
                </p:txBody>
              </p:sp>
            </mc:Fallback>
          </mc:AlternateContent>
        </p:grpSp>
        <p:grpSp>
          <p:nvGrpSpPr>
            <p:cNvPr id="48" name="Group 47"/>
            <p:cNvGrpSpPr/>
            <p:nvPr/>
          </p:nvGrpSpPr>
          <p:grpSpPr>
            <a:xfrm>
              <a:off x="6498004" y="754743"/>
              <a:ext cx="5461768" cy="4238171"/>
              <a:chOff x="6498004" y="754743"/>
              <a:chExt cx="5461768" cy="4238171"/>
            </a:xfrm>
          </p:grpSpPr>
          <p:sp>
            <p:nvSpPr>
              <p:cNvPr id="46" name="Rectangle 45"/>
              <p:cNvSpPr/>
              <p:nvPr/>
            </p:nvSpPr>
            <p:spPr>
              <a:xfrm>
                <a:off x="6498004" y="754743"/>
                <a:ext cx="5461768" cy="4238171"/>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6605772" y="843063"/>
                <a:ext cx="2004065" cy="369332"/>
              </a:xfrm>
              <a:prstGeom prst="rect">
                <a:avLst/>
              </a:prstGeom>
              <a:noFill/>
            </p:spPr>
            <p:txBody>
              <a:bodyPr wrap="square" rtlCol="0">
                <a:spAutoFit/>
              </a:bodyPr>
              <a:lstStyle/>
              <a:p>
                <a:r>
                  <a:rPr lang="en-US" dirty="0" smtClean="0">
                    <a:solidFill>
                      <a:schemeClr val="bg1">
                        <a:lumMod val="50000"/>
                      </a:schemeClr>
                    </a:solidFill>
                  </a:rPr>
                  <a:t>Alternative setup:</a:t>
                </a:r>
                <a:endParaRPr lang="en-US" dirty="0">
                  <a:solidFill>
                    <a:schemeClr val="bg1">
                      <a:lumMod val="50000"/>
                    </a:schemeClr>
                  </a:solidFill>
                </a:endParaRPr>
              </a:p>
            </p:txBody>
          </p:sp>
        </p:grpSp>
      </p:grpSp>
      <mc:AlternateContent xmlns:mc="http://schemas.openxmlformats.org/markup-compatibility/2006" xmlns:a14="http://schemas.microsoft.com/office/drawing/2010/main">
        <mc:Choice Requires="a14">
          <p:sp>
            <p:nvSpPr>
              <p:cNvPr id="50" name="Title 1"/>
              <p:cNvSpPr txBox="1">
                <a:spLocks/>
              </p:cNvSpPr>
              <p:nvPr/>
            </p:nvSpPr>
            <p:spPr>
              <a:xfrm>
                <a:off x="569531" y="4666150"/>
                <a:ext cx="4775003" cy="1662077"/>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spcAft>
                    <a:spcPts val="300"/>
                  </a:spcAft>
                </a:pPr>
                <a14:m>
                  <m:oMath xmlns:m="http://schemas.openxmlformats.org/officeDocument/2006/math">
                    <m:r>
                      <m:rPr>
                        <m:sty m:val="p"/>
                      </m:rPr>
                      <a:rPr lang="en-US" sz="1800" b="0" i="0" dirty="0" smtClean="0">
                        <a:latin typeface="Cambria Math" panose="02040503050406030204" pitchFamily="18" charset="0"/>
                      </a:rPr>
                      <m:t>ii</m:t>
                    </m:r>
                    <m:r>
                      <a:rPr lang="en-US" sz="1800" b="0" i="0" dirty="0" smtClean="0">
                        <a:latin typeface="Cambria Math" panose="02040503050406030204" pitchFamily="18" charset="0"/>
                      </a:rPr>
                      <m:t>)</m:t>
                    </m:r>
                  </m:oMath>
                </a14:m>
                <a:r>
                  <a:rPr lang="en-US" sz="1800" b="0" dirty="0" smtClean="0"/>
                  <a:t>   </a:t>
                </a:r>
                <a14:m>
                  <m:oMath xmlns:m="http://schemas.openxmlformats.org/officeDocument/2006/math">
                    <m:sSubSup>
                      <m:sSubSupPr>
                        <m:ctrlPr>
                          <a:rPr lang="en-US" sz="1800" b="0" i="1" smtClean="0">
                            <a:latin typeface="Cambria Math" panose="02040503050406030204" pitchFamily="18" charset="0"/>
                          </a:rPr>
                        </m:ctrlPr>
                      </m:sSubSupPr>
                      <m:e>
                        <m:r>
                          <m:rPr>
                            <m:sty m:val="p"/>
                          </m:rPr>
                          <a:rPr lang="en-US" sz="1800" b="0" i="0" smtClean="0">
                            <a:latin typeface="Cambria Math" panose="02040503050406030204" pitchFamily="18" charset="0"/>
                          </a:rPr>
                          <m:t>v</m:t>
                        </m:r>
                      </m:e>
                      <m:sub>
                        <m:r>
                          <m:rPr>
                            <m:sty m:val="p"/>
                          </m:rPr>
                          <a:rPr lang="en-US" sz="1800" b="0" i="0" smtClean="0">
                            <a:latin typeface="Cambria Math" panose="02040503050406030204" pitchFamily="18" charset="0"/>
                          </a:rPr>
                          <m:t>f</m:t>
                        </m:r>
                      </m:sub>
                      <m:sup>
                        <m:r>
                          <a:rPr lang="en-US" sz="1800" b="0" i="0" smtClean="0">
                            <a:latin typeface="Cambria Math" panose="02040503050406030204" pitchFamily="18" charset="0"/>
                          </a:rPr>
                          <m:t>2</m:t>
                        </m:r>
                      </m:sup>
                    </m:sSubSup>
                    <m:r>
                      <a:rPr lang="en-US" sz="1800" b="0" i="0" smtClean="0">
                        <a:latin typeface="Cambria Math" panose="02040503050406030204" pitchFamily="18" charset="0"/>
                      </a:rPr>
                      <m:t>=</m:t>
                    </m:r>
                    <m:sSubSup>
                      <m:sSubSupPr>
                        <m:ctrlPr>
                          <a:rPr lang="en-US" sz="1800" b="0" i="1" smtClean="0">
                            <a:latin typeface="Cambria Math" panose="02040503050406030204" pitchFamily="18" charset="0"/>
                          </a:rPr>
                        </m:ctrlPr>
                      </m:sSubSupPr>
                      <m:e>
                        <m:r>
                          <m:rPr>
                            <m:sty m:val="p"/>
                          </m:rPr>
                          <a:rPr lang="en-US" sz="1800" b="0" i="0" smtClean="0">
                            <a:latin typeface="Cambria Math" panose="02040503050406030204" pitchFamily="18" charset="0"/>
                          </a:rPr>
                          <m:t>v</m:t>
                        </m:r>
                      </m:e>
                      <m:sub>
                        <m:r>
                          <m:rPr>
                            <m:sty m:val="p"/>
                          </m:rPr>
                          <a:rPr lang="en-US" sz="1800" b="0" i="0" smtClean="0">
                            <a:latin typeface="Cambria Math" panose="02040503050406030204" pitchFamily="18" charset="0"/>
                          </a:rPr>
                          <m:t>i</m:t>
                        </m:r>
                      </m:sub>
                      <m:sup>
                        <m:r>
                          <a:rPr lang="en-US" sz="1800" b="0" i="0" smtClean="0">
                            <a:latin typeface="Cambria Math" panose="02040503050406030204" pitchFamily="18" charset="0"/>
                          </a:rPr>
                          <m:t>2</m:t>
                        </m:r>
                      </m:sup>
                    </m:sSubSup>
                    <m:r>
                      <a:rPr lang="en-US" sz="1800" b="0" i="0" smtClean="0">
                        <a:latin typeface="Cambria Math" panose="02040503050406030204" pitchFamily="18" charset="0"/>
                      </a:rPr>
                      <m:t>+2</m:t>
                    </m:r>
                    <m:r>
                      <m:rPr>
                        <m:sty m:val="p"/>
                      </m:rPr>
                      <a:rPr lang="en-US" sz="1800" b="0" i="0" smtClean="0">
                        <a:latin typeface="Cambria Math" panose="02040503050406030204" pitchFamily="18" charset="0"/>
                      </a:rPr>
                      <m:t>aΔx</m:t>
                    </m:r>
                  </m:oMath>
                </a14:m>
                <a:endParaRPr lang="en-US" sz="1800" dirty="0" smtClean="0">
                  <a:latin typeface="+mn-lt"/>
                </a:endParaRPr>
              </a:p>
              <a:p>
                <a:pPr>
                  <a:lnSpc>
                    <a:spcPct val="100000"/>
                  </a:lnSpc>
                  <a:spcBef>
                    <a:spcPts val="0"/>
                  </a:spcBef>
                  <a:spcAft>
                    <a:spcPts val="300"/>
                  </a:spcAft>
                </a:pPr>
                <a:r>
                  <a:rPr lang="en-US" sz="1800" dirty="0" smtClean="0">
                    <a:latin typeface="+mn-lt"/>
                  </a:rPr>
                  <a:t>       =&gt;  </a:t>
                </a:r>
                <a14:m>
                  <m:oMath xmlns:m="http://schemas.openxmlformats.org/officeDocument/2006/math">
                    <m:sSup>
                      <m:sSupPr>
                        <m:ctrlPr>
                          <a:rPr lang="en-US" sz="1800" b="0" i="1" smtClean="0">
                            <a:latin typeface="Cambria Math" panose="02040503050406030204" pitchFamily="18" charset="0"/>
                          </a:rPr>
                        </m:ctrlPr>
                      </m:sSupPr>
                      <m:e>
                        <m:r>
                          <a:rPr lang="en-US" sz="1800" b="0" i="0" smtClean="0">
                            <a:latin typeface="Cambria Math" panose="02040503050406030204" pitchFamily="18" charset="0"/>
                          </a:rPr>
                          <m:t>0</m:t>
                        </m:r>
                      </m:e>
                      <m:sup>
                        <m:r>
                          <a:rPr lang="en-US" sz="1800" b="0" i="0" smtClean="0">
                            <a:latin typeface="Cambria Math" panose="02040503050406030204" pitchFamily="18" charset="0"/>
                          </a:rPr>
                          <m:t>2</m:t>
                        </m:r>
                      </m:sup>
                    </m:sSup>
                    <m:r>
                      <a:rPr lang="en-US" sz="1800" b="0" i="0" smtClean="0">
                        <a:latin typeface="Cambria Math" panose="02040503050406030204" pitchFamily="18" charset="0"/>
                      </a:rPr>
                      <m:t>=</m:t>
                    </m:r>
                    <m:sSup>
                      <m:sSupPr>
                        <m:ctrlPr>
                          <a:rPr lang="en-US" sz="1800" b="0" i="1" smtClean="0">
                            <a:latin typeface="Cambria Math" panose="02040503050406030204" pitchFamily="18" charset="0"/>
                          </a:rPr>
                        </m:ctrlPr>
                      </m:sSupPr>
                      <m:e>
                        <m:r>
                          <a:rPr lang="en-US" sz="1800" b="0" i="0" smtClean="0">
                            <a:latin typeface="Cambria Math" panose="02040503050406030204" pitchFamily="18" charset="0"/>
                          </a:rPr>
                          <m:t>16</m:t>
                        </m:r>
                      </m:e>
                      <m:sup>
                        <m:r>
                          <a:rPr lang="en-US" sz="1800" b="0" i="0" smtClean="0">
                            <a:latin typeface="Cambria Math" panose="02040503050406030204" pitchFamily="18" charset="0"/>
                          </a:rPr>
                          <m:t>2</m:t>
                        </m:r>
                      </m:sup>
                    </m:sSup>
                    <m:r>
                      <a:rPr lang="en-US" sz="1800" b="0" i="0" smtClean="0">
                        <a:latin typeface="Cambria Math" panose="02040503050406030204" pitchFamily="18" charset="0"/>
                      </a:rPr>
                      <m:t>+2</m:t>
                    </m:r>
                    <m:r>
                      <m:rPr>
                        <m:sty m:val="p"/>
                      </m:rPr>
                      <a:rPr lang="en-US" sz="1800" b="0" i="0" smtClean="0">
                        <a:latin typeface="Cambria Math" panose="02040503050406030204" pitchFamily="18" charset="0"/>
                      </a:rPr>
                      <m:t>a</m:t>
                    </m:r>
                    <m:r>
                      <a:rPr lang="en-US" sz="1800" b="0" i="0" smtClean="0">
                        <a:latin typeface="Cambria Math" panose="02040503050406030204" pitchFamily="18" charset="0"/>
                      </a:rPr>
                      <m:t>(97)</m:t>
                    </m:r>
                  </m:oMath>
                </a14:m>
                <a:endParaRPr lang="en-US" sz="1800" b="0" dirty="0" smtClean="0">
                  <a:latin typeface="+mn-lt"/>
                </a:endParaRPr>
              </a:p>
              <a:p>
                <a:pPr>
                  <a:lnSpc>
                    <a:spcPct val="100000"/>
                  </a:lnSpc>
                  <a:spcBef>
                    <a:spcPts val="0"/>
                  </a:spcBef>
                </a:pPr>
                <a:r>
                  <a:rPr lang="en-US" sz="1800" dirty="0" smtClean="0">
                    <a:latin typeface="+mn-lt"/>
                  </a:rPr>
                  <a:t>       =&gt;  </a:t>
                </a:r>
                <a14:m>
                  <m:oMath xmlns:m="http://schemas.openxmlformats.org/officeDocument/2006/math">
                    <m:r>
                      <m:rPr>
                        <m:sty m:val="p"/>
                      </m:rPr>
                      <a:rPr lang="en-US" sz="1800" b="0" i="0" smtClean="0">
                        <a:latin typeface="Cambria Math" panose="02040503050406030204" pitchFamily="18" charset="0"/>
                      </a:rPr>
                      <m:t>a</m:t>
                    </m:r>
                    <m:r>
                      <a:rPr lang="en-US" sz="1800" b="0" i="0" smtClean="0">
                        <a:latin typeface="Cambria Math" panose="02040503050406030204" pitchFamily="18" charset="0"/>
                      </a:rPr>
                      <m:t>=</m:t>
                    </m:r>
                    <m:r>
                      <a:rPr lang="en-US" sz="1800" b="1" i="0" smtClean="0">
                        <a:latin typeface="Cambria Math" panose="02040503050406030204" pitchFamily="18" charset="0"/>
                      </a:rPr>
                      <m:t>−</m:t>
                    </m:r>
                    <m:r>
                      <a:rPr lang="en-US" sz="1800" b="1" i="0" smtClean="0">
                        <a:latin typeface="Cambria Math" panose="02040503050406030204" pitchFamily="18" charset="0"/>
                      </a:rPr>
                      <m:t>𝟏</m:t>
                    </m:r>
                    <m:r>
                      <a:rPr lang="en-US" sz="1800" b="1" i="0" smtClean="0">
                        <a:latin typeface="Cambria Math" panose="02040503050406030204" pitchFamily="18" charset="0"/>
                      </a:rPr>
                      <m:t>.</m:t>
                    </m:r>
                    <m:r>
                      <a:rPr lang="en-US" sz="1800" b="1" i="0" smtClean="0">
                        <a:latin typeface="Cambria Math" panose="02040503050406030204" pitchFamily="18" charset="0"/>
                      </a:rPr>
                      <m:t>𝟑𝟐</m:t>
                    </m:r>
                    <m:r>
                      <a:rPr lang="en-US" sz="1800" b="1" i="0" smtClean="0">
                        <a:latin typeface="Cambria Math" panose="02040503050406030204" pitchFamily="18" charset="0"/>
                      </a:rPr>
                      <m:t> </m:t>
                    </m:r>
                    <m:r>
                      <a:rPr lang="en-US" sz="1800" b="1" i="0" smtClean="0">
                        <a:latin typeface="Cambria Math" panose="02040503050406030204" pitchFamily="18" charset="0"/>
                      </a:rPr>
                      <m:t>𝐦</m:t>
                    </m:r>
                    <m:r>
                      <a:rPr lang="en-US" sz="1800" b="1" i="0" smtClean="0">
                        <a:latin typeface="Cambria Math" panose="02040503050406030204" pitchFamily="18" charset="0"/>
                      </a:rPr>
                      <m:t>/</m:t>
                    </m:r>
                    <m:sSup>
                      <m:sSupPr>
                        <m:ctrlPr>
                          <a:rPr lang="en-US" sz="1800" b="1" i="1" smtClean="0">
                            <a:latin typeface="Cambria Math" panose="02040503050406030204" pitchFamily="18" charset="0"/>
                          </a:rPr>
                        </m:ctrlPr>
                      </m:sSupPr>
                      <m:e>
                        <m:r>
                          <a:rPr lang="en-US" sz="1800" b="1" i="0" smtClean="0">
                            <a:latin typeface="Cambria Math" panose="02040503050406030204" pitchFamily="18" charset="0"/>
                          </a:rPr>
                          <m:t>𝐬</m:t>
                        </m:r>
                      </m:e>
                      <m:sup>
                        <m:r>
                          <a:rPr lang="en-US" sz="1800" b="1" i="0" smtClean="0">
                            <a:latin typeface="Cambria Math" panose="02040503050406030204" pitchFamily="18" charset="0"/>
                          </a:rPr>
                          <m:t>𝟐</m:t>
                        </m:r>
                      </m:sup>
                    </m:sSup>
                  </m:oMath>
                </a14:m>
                <a:r>
                  <a:rPr lang="en-US" sz="1800" dirty="0" smtClean="0">
                    <a:latin typeface="+mn-lt"/>
                  </a:rPr>
                  <a:t> </a:t>
                </a:r>
              </a:p>
              <a:p>
                <a:pPr>
                  <a:lnSpc>
                    <a:spcPct val="100000"/>
                  </a:lnSpc>
                  <a:spcBef>
                    <a:spcPts val="0"/>
                  </a:spcBef>
                </a:pPr>
                <a:endParaRPr lang="en-US" sz="1800" dirty="0" smtClean="0">
                  <a:latin typeface="+mn-lt"/>
                </a:endParaRPr>
              </a:p>
              <a:p>
                <a:pPr>
                  <a:lnSpc>
                    <a:spcPct val="100000"/>
                  </a:lnSpc>
                  <a:spcBef>
                    <a:spcPts val="0"/>
                  </a:spcBef>
                </a:pPr>
                <a14:m>
                  <m:oMath xmlns:m="http://schemas.openxmlformats.org/officeDocument/2006/math">
                    <m:r>
                      <m:rPr>
                        <m:sty m:val="p"/>
                      </m:rPr>
                      <a:rPr lang="en-US" sz="1800" i="0" dirty="0" smtClean="0">
                        <a:latin typeface="Cambria Math" panose="02040503050406030204" pitchFamily="18" charset="0"/>
                      </a:rPr>
                      <m:t>iii</m:t>
                    </m:r>
                    <m:r>
                      <a:rPr lang="en-US" sz="1800" i="0" dirty="0" smtClean="0">
                        <a:latin typeface="Cambria Math" panose="02040503050406030204" pitchFamily="18" charset="0"/>
                      </a:rPr>
                      <m:t>)</m:t>
                    </m:r>
                  </m:oMath>
                </a14:m>
                <a:r>
                  <a:rPr lang="en-US" sz="1800" dirty="0" smtClean="0">
                    <a:latin typeface="+mn-lt"/>
                  </a:rPr>
                  <a:t>  </a:t>
                </a:r>
                <a14:m>
                  <m:oMath xmlns:m="http://schemas.openxmlformats.org/officeDocument/2006/math">
                    <m:r>
                      <m:rPr>
                        <m:sty m:val="p"/>
                      </m:rPr>
                      <a:rPr lang="en-US" sz="1800" b="0" i="0" dirty="0" smtClean="0">
                        <a:latin typeface="Cambria Math" panose="02040503050406030204" pitchFamily="18" charset="0"/>
                      </a:rPr>
                      <m:t>Δx</m:t>
                    </m:r>
                    <m:r>
                      <a:rPr lang="en-US" sz="1800" b="0" i="0" dirty="0" smtClean="0">
                        <a:latin typeface="Cambria Math" panose="02040503050406030204" pitchFamily="18" charset="0"/>
                      </a:rPr>
                      <m:t>=</m:t>
                    </m:r>
                    <m:f>
                      <m:fPr>
                        <m:ctrlPr>
                          <a:rPr lang="en-US" sz="1800" b="0" i="1" dirty="0" smtClean="0">
                            <a:latin typeface="Cambria Math" panose="02040503050406030204" pitchFamily="18" charset="0"/>
                          </a:rPr>
                        </m:ctrlPr>
                      </m:fPr>
                      <m:num>
                        <m:r>
                          <a:rPr lang="en-US" sz="1800" b="0" i="0" dirty="0" smtClean="0">
                            <a:latin typeface="Cambria Math" panose="02040503050406030204" pitchFamily="18" charset="0"/>
                          </a:rPr>
                          <m:t>1</m:t>
                        </m:r>
                      </m:num>
                      <m:den>
                        <m:r>
                          <a:rPr lang="en-US" sz="1800" b="0" i="0" dirty="0" smtClean="0">
                            <a:latin typeface="Cambria Math" panose="02040503050406030204" pitchFamily="18" charset="0"/>
                          </a:rPr>
                          <m:t>2</m:t>
                        </m:r>
                      </m:den>
                    </m:f>
                    <m:r>
                      <m:rPr>
                        <m:sty m:val="p"/>
                      </m:rPr>
                      <a:rPr lang="en-US" sz="1800" b="0" i="0" dirty="0" smtClean="0">
                        <a:latin typeface="Cambria Math" panose="02040503050406030204" pitchFamily="18" charset="0"/>
                      </a:rPr>
                      <m:t>t</m:t>
                    </m:r>
                    <m:r>
                      <a:rPr lang="en-US" sz="1800" b="0" i="0" dirty="0" smtClean="0">
                        <a:latin typeface="Cambria Math" panose="02040503050406030204" pitchFamily="18" charset="0"/>
                      </a:rPr>
                      <m:t>(</m:t>
                    </m:r>
                    <m:sSub>
                      <m:sSubPr>
                        <m:ctrlPr>
                          <a:rPr lang="en-US" sz="1800" b="0" i="1" dirty="0" smtClean="0">
                            <a:latin typeface="Cambria Math" panose="02040503050406030204" pitchFamily="18" charset="0"/>
                          </a:rPr>
                        </m:ctrlPr>
                      </m:sSubPr>
                      <m:e>
                        <m:r>
                          <m:rPr>
                            <m:sty m:val="p"/>
                          </m:rPr>
                          <a:rPr lang="en-US" sz="1800" b="0" i="0" dirty="0" smtClean="0">
                            <a:latin typeface="Cambria Math" panose="02040503050406030204" pitchFamily="18" charset="0"/>
                          </a:rPr>
                          <m:t>v</m:t>
                        </m:r>
                      </m:e>
                      <m:sub>
                        <m:r>
                          <m:rPr>
                            <m:sty m:val="p"/>
                          </m:rPr>
                          <a:rPr lang="en-US" sz="1800" b="0" i="0" dirty="0" smtClean="0">
                            <a:latin typeface="Cambria Math" panose="02040503050406030204" pitchFamily="18" charset="0"/>
                          </a:rPr>
                          <m:t>i</m:t>
                        </m:r>
                      </m:sub>
                    </m:sSub>
                    <m:r>
                      <a:rPr lang="en-US" sz="1800" b="0" i="0" dirty="0" smtClean="0">
                        <a:latin typeface="Cambria Math" panose="02040503050406030204" pitchFamily="18" charset="0"/>
                      </a:rPr>
                      <m:t>+</m:t>
                    </m:r>
                    <m:sSub>
                      <m:sSubPr>
                        <m:ctrlPr>
                          <a:rPr lang="en-US" sz="1800" b="0" i="1" dirty="0" smtClean="0">
                            <a:latin typeface="Cambria Math" panose="02040503050406030204" pitchFamily="18" charset="0"/>
                          </a:rPr>
                        </m:ctrlPr>
                      </m:sSubPr>
                      <m:e>
                        <m:r>
                          <m:rPr>
                            <m:sty m:val="p"/>
                          </m:rPr>
                          <a:rPr lang="en-US" sz="1800" b="0" i="0" dirty="0" smtClean="0">
                            <a:latin typeface="Cambria Math" panose="02040503050406030204" pitchFamily="18" charset="0"/>
                          </a:rPr>
                          <m:t>v</m:t>
                        </m:r>
                      </m:e>
                      <m:sub>
                        <m:r>
                          <m:rPr>
                            <m:sty m:val="p"/>
                          </m:rPr>
                          <a:rPr lang="en-US" sz="1800" b="0" i="0" dirty="0" smtClean="0">
                            <a:latin typeface="Cambria Math" panose="02040503050406030204" pitchFamily="18" charset="0"/>
                          </a:rPr>
                          <m:t>f</m:t>
                        </m:r>
                      </m:sub>
                    </m:sSub>
                    <m:r>
                      <a:rPr lang="en-US" sz="1800" b="0" i="0" dirty="0" smtClean="0">
                        <a:latin typeface="Cambria Math" panose="02040503050406030204" pitchFamily="18" charset="0"/>
                      </a:rPr>
                      <m:t>)</m:t>
                    </m:r>
                  </m:oMath>
                </a14:m>
                <a:r>
                  <a:rPr lang="en-US" sz="1800" dirty="0" smtClean="0">
                    <a:latin typeface="+mn-lt"/>
                  </a:rPr>
                  <a:t>   =&gt;   </a:t>
                </a:r>
                <a14:m>
                  <m:oMath xmlns:m="http://schemas.openxmlformats.org/officeDocument/2006/math">
                    <m:r>
                      <a:rPr lang="en-US" sz="1800" b="1" i="0" smtClean="0">
                        <a:latin typeface="Cambria Math" panose="02040503050406030204" pitchFamily="18" charset="0"/>
                      </a:rPr>
                      <m:t>𝐭</m:t>
                    </m:r>
                    <m:r>
                      <a:rPr lang="en-US" sz="1800" b="1" i="0" smtClean="0">
                        <a:latin typeface="Cambria Math" panose="02040503050406030204" pitchFamily="18" charset="0"/>
                      </a:rPr>
                      <m:t>=</m:t>
                    </m:r>
                    <m:r>
                      <a:rPr lang="en-US" sz="1800" b="1" i="0" smtClean="0">
                        <a:latin typeface="Cambria Math" panose="02040503050406030204" pitchFamily="18" charset="0"/>
                      </a:rPr>
                      <m:t>𝟏𝟐</m:t>
                    </m:r>
                    <m:r>
                      <a:rPr lang="en-US" sz="1800" b="1" i="0" smtClean="0">
                        <a:latin typeface="Cambria Math" panose="02040503050406030204" pitchFamily="18" charset="0"/>
                      </a:rPr>
                      <m:t>.</m:t>
                    </m:r>
                    <m:r>
                      <a:rPr lang="en-US" sz="1800" b="1" i="0" smtClean="0">
                        <a:latin typeface="Cambria Math" panose="02040503050406030204" pitchFamily="18" charset="0"/>
                      </a:rPr>
                      <m:t>𝟏</m:t>
                    </m:r>
                    <m:r>
                      <a:rPr lang="en-US" sz="1800" b="1" i="0" smtClean="0">
                        <a:latin typeface="Cambria Math" panose="02040503050406030204" pitchFamily="18" charset="0"/>
                      </a:rPr>
                      <m:t> </m:t>
                    </m:r>
                    <m:r>
                      <a:rPr lang="en-US" sz="1800" b="1" i="0" smtClean="0">
                        <a:latin typeface="Cambria Math" panose="02040503050406030204" pitchFamily="18" charset="0"/>
                      </a:rPr>
                      <m:t>𝐬</m:t>
                    </m:r>
                    <m:r>
                      <a:rPr lang="en-US" sz="1800" b="1" i="0" smtClean="0">
                        <a:latin typeface="Cambria Math" panose="02040503050406030204" pitchFamily="18" charset="0"/>
                      </a:rPr>
                      <m:t> </m:t>
                    </m:r>
                  </m:oMath>
                </a14:m>
                <a:r>
                  <a:rPr lang="en-US" sz="1800" dirty="0" smtClean="0">
                    <a:latin typeface="+mn-lt"/>
                  </a:rPr>
                  <a:t>	</a:t>
                </a:r>
                <a:endParaRPr lang="en-US" sz="1800" dirty="0">
                  <a:latin typeface="+mn-lt"/>
                </a:endParaRPr>
              </a:p>
            </p:txBody>
          </p:sp>
        </mc:Choice>
        <mc:Fallback xmlns="">
          <p:sp>
            <p:nvSpPr>
              <p:cNvPr id="50" name="Title 1"/>
              <p:cNvSpPr txBox="1">
                <a:spLocks noRot="1" noChangeAspect="1" noMove="1" noResize="1" noEditPoints="1" noAdjustHandles="1" noChangeArrowheads="1" noChangeShapeType="1" noTextEdit="1"/>
              </p:cNvSpPr>
              <p:nvPr/>
            </p:nvSpPr>
            <p:spPr>
              <a:xfrm>
                <a:off x="569531" y="4666150"/>
                <a:ext cx="4775003" cy="1662077"/>
              </a:xfrm>
              <a:prstGeom prst="rect">
                <a:avLst/>
              </a:prstGeom>
              <a:blipFill>
                <a:blip r:embed="rId15"/>
                <a:stretch>
                  <a:fillRect b="-3297"/>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3683942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50" grpId="0"/>
    </p:bldLst>
  </p:timing>
  <p:extLst mod="1"/>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90710"/>
            <a:ext cx="10515600" cy="5765640"/>
          </a:xfrm>
        </p:spPr>
        <p:txBody>
          <a:bodyPr anchor="t" anchorCtr="0">
            <a:noAutofit/>
          </a:bodyPr>
          <a:lstStyle/>
          <a:p>
            <a:pPr>
              <a:lnSpc>
                <a:spcPct val="100000"/>
              </a:lnSpc>
              <a:spcBef>
                <a:spcPts val="1200"/>
              </a:spcBef>
            </a:pPr>
            <a:r>
              <a:rPr lang="en-US" sz="2400" b="1" dirty="0">
                <a:latin typeface="+mn-lt"/>
              </a:rPr>
              <a:t>Example </a:t>
            </a:r>
            <a:r>
              <a:rPr lang="en-US" sz="2400" b="1" dirty="0" smtClean="0">
                <a:latin typeface="+mn-lt"/>
              </a:rPr>
              <a:t>4 [3]:</a:t>
            </a:r>
            <a:r>
              <a:rPr lang="en-US" sz="2400" b="1" dirty="0">
                <a:latin typeface="+mn-lt"/>
              </a:rPr>
              <a:t/>
            </a:r>
            <a:br>
              <a:rPr lang="en-US" sz="2400" b="1" dirty="0">
                <a:latin typeface="+mn-lt"/>
              </a:rPr>
            </a:br>
            <a:r>
              <a:rPr lang="en-US" sz="2400" b="1" dirty="0">
                <a:latin typeface="+mn-lt"/>
              </a:rPr>
              <a:t/>
            </a:r>
            <a:br>
              <a:rPr lang="en-US" sz="2400" b="1" dirty="0">
                <a:latin typeface="+mn-lt"/>
              </a:rPr>
            </a:br>
            <a:r>
              <a:rPr lang="en-US" sz="2400" dirty="0">
                <a:latin typeface="+mn-lt"/>
              </a:rPr>
              <a:t>You are driving to the grocery store at </a:t>
            </a:r>
            <a:r>
              <a:rPr lang="en-US" sz="2400" b="1" dirty="0">
                <a:latin typeface="+mn-lt"/>
              </a:rPr>
              <a:t>16 m/s</a:t>
            </a:r>
            <a:r>
              <a:rPr lang="en-US" sz="2400" dirty="0">
                <a:latin typeface="+mn-lt"/>
              </a:rPr>
              <a:t>. You are </a:t>
            </a:r>
            <a:r>
              <a:rPr lang="en-US" sz="2400" b="1" dirty="0">
                <a:latin typeface="+mn-lt"/>
              </a:rPr>
              <a:t>105 m</a:t>
            </a:r>
            <a:r>
              <a:rPr lang="en-US" sz="2400" dirty="0">
                <a:latin typeface="+mn-lt"/>
              </a:rPr>
              <a:t> from an intersection when the traffic light turns red. Assume that your reaction time is </a:t>
            </a:r>
            <a:r>
              <a:rPr lang="en-US" sz="2400" b="1" dirty="0">
                <a:latin typeface="+mn-lt"/>
              </a:rPr>
              <a:t>0.50 s</a:t>
            </a:r>
            <a:r>
              <a:rPr lang="en-US" sz="2400" dirty="0">
                <a:latin typeface="+mn-lt"/>
              </a:rPr>
              <a:t> and that your car brakes with constant acceleration.</a:t>
            </a:r>
            <a:br>
              <a:rPr lang="en-US" sz="2400" dirty="0">
                <a:latin typeface="+mn-lt"/>
              </a:rPr>
            </a:br>
            <a:r>
              <a:rPr lang="en-US" sz="2400" dirty="0">
                <a:latin typeface="+mn-lt"/>
              </a:rPr>
              <a:t/>
            </a:r>
            <a:br>
              <a:rPr lang="en-US" sz="2400" dirty="0">
                <a:latin typeface="+mn-lt"/>
              </a:rPr>
            </a:br>
            <a:r>
              <a:rPr lang="en-US" sz="2400" dirty="0" err="1">
                <a:latin typeface="+mn-lt"/>
              </a:rPr>
              <a:t>i</a:t>
            </a:r>
            <a:r>
              <a:rPr lang="en-US" sz="2400" dirty="0">
                <a:latin typeface="+mn-lt"/>
              </a:rPr>
              <a:t>) How far are you from the intersection when you begin to apply the brakes?</a:t>
            </a:r>
            <a:br>
              <a:rPr lang="en-US" sz="2400" dirty="0">
                <a:latin typeface="+mn-lt"/>
              </a:rPr>
            </a:br>
            <a:r>
              <a:rPr lang="en-US" sz="2400" dirty="0">
                <a:latin typeface="+mn-lt"/>
              </a:rPr>
              <a:t/>
            </a:r>
            <a:br>
              <a:rPr lang="en-US" sz="2400" dirty="0">
                <a:latin typeface="+mn-lt"/>
              </a:rPr>
            </a:br>
            <a:r>
              <a:rPr lang="en-US" sz="2400" dirty="0">
                <a:latin typeface="+mn-lt"/>
              </a:rPr>
              <a:t/>
            </a:r>
            <a:br>
              <a:rPr lang="en-US" sz="2400" dirty="0">
                <a:latin typeface="+mn-lt"/>
              </a:rPr>
            </a:br>
            <a:r>
              <a:rPr lang="en-US" sz="2400" dirty="0">
                <a:latin typeface="+mn-lt"/>
              </a:rPr>
              <a:t>ii) What acceleration will bring you to rest right at the intersection?</a:t>
            </a:r>
            <a:br>
              <a:rPr lang="en-US" sz="2400" dirty="0">
                <a:latin typeface="+mn-lt"/>
              </a:rPr>
            </a:br>
            <a:r>
              <a:rPr lang="en-US" sz="2400" dirty="0">
                <a:latin typeface="+mn-lt"/>
              </a:rPr>
              <a:t/>
            </a:r>
            <a:br>
              <a:rPr lang="en-US" sz="2400" dirty="0">
                <a:latin typeface="+mn-lt"/>
              </a:rPr>
            </a:br>
            <a:r>
              <a:rPr lang="en-US" sz="2400" dirty="0">
                <a:latin typeface="+mn-lt"/>
              </a:rPr>
              <a:t/>
            </a:r>
            <a:br>
              <a:rPr lang="en-US" sz="2400" dirty="0">
                <a:latin typeface="+mn-lt"/>
              </a:rPr>
            </a:br>
            <a:r>
              <a:rPr lang="en-US" sz="2400" dirty="0">
                <a:latin typeface="+mn-lt"/>
              </a:rPr>
              <a:t>iii) How much time does it take you to stop?</a:t>
            </a:r>
          </a:p>
        </p:txBody>
      </p:sp>
      <p:sp>
        <p:nvSpPr>
          <p:cNvPr id="4" name="Slide Number Placeholder 3"/>
          <p:cNvSpPr>
            <a:spLocks noGrp="1"/>
          </p:cNvSpPr>
          <p:nvPr>
            <p:ph type="sldNum" sz="quarter" idx="12"/>
          </p:nvPr>
        </p:nvSpPr>
        <p:spPr/>
        <p:txBody>
          <a:bodyPr/>
          <a:lstStyle/>
          <a:p>
            <a:fld id="{D53E3F94-F532-4A3C-8342-C687332B96EC}" type="slidenum">
              <a:rPr lang="en-US" smtClean="0"/>
              <a:t>13</a:t>
            </a:fld>
            <a:endParaRPr lang="en-US"/>
          </a:p>
        </p:txBody>
      </p:sp>
      <p:sp>
        <p:nvSpPr>
          <p:cNvPr id="9" name="Rectangle 8"/>
          <p:cNvSpPr/>
          <p:nvPr/>
        </p:nvSpPr>
        <p:spPr>
          <a:xfrm>
            <a:off x="6090834" y="3287686"/>
            <a:ext cx="1549830" cy="604434"/>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B050"/>
                </a:solidFill>
              </a:rPr>
              <a:t>97 m</a:t>
            </a:r>
          </a:p>
        </p:txBody>
      </p:sp>
      <mc:AlternateContent xmlns:mc="http://schemas.openxmlformats.org/markup-compatibility/2006" xmlns:a14="http://schemas.microsoft.com/office/drawing/2010/main">
        <mc:Choice Requires="a14">
          <p:sp>
            <p:nvSpPr>
              <p:cNvPr id="10" name="Rectangle 9"/>
              <p:cNvSpPr/>
              <p:nvPr/>
            </p:nvSpPr>
            <p:spPr>
              <a:xfrm>
                <a:off x="6090834" y="4395817"/>
                <a:ext cx="2045776" cy="604434"/>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B050"/>
                    </a:solidFill>
                  </a:rPr>
                  <a:t>-1.32 </a:t>
                </a:r>
                <a14:m>
                  <m:oMath xmlns:m="http://schemas.openxmlformats.org/officeDocument/2006/math">
                    <m:r>
                      <a:rPr lang="en-US" sz="2400" b="1" i="0" dirty="0" smtClean="0">
                        <a:solidFill>
                          <a:srgbClr val="00B050"/>
                        </a:solidFill>
                        <a:latin typeface="Cambria Math" panose="02040503050406030204" pitchFamily="18" charset="0"/>
                      </a:rPr>
                      <m:t>𝐦</m:t>
                    </m:r>
                    <m:r>
                      <a:rPr lang="en-US" sz="2400" b="1" i="0" dirty="0" smtClean="0">
                        <a:solidFill>
                          <a:srgbClr val="00B050"/>
                        </a:solidFill>
                        <a:latin typeface="Cambria Math" panose="02040503050406030204" pitchFamily="18" charset="0"/>
                      </a:rPr>
                      <m:t>/</m:t>
                    </m:r>
                    <m:sSup>
                      <m:sSupPr>
                        <m:ctrlPr>
                          <a:rPr lang="en-US" sz="2400" b="1" i="1" dirty="0" smtClean="0">
                            <a:solidFill>
                              <a:srgbClr val="00B050"/>
                            </a:solidFill>
                            <a:latin typeface="Cambria Math" panose="02040503050406030204" pitchFamily="18" charset="0"/>
                          </a:rPr>
                        </m:ctrlPr>
                      </m:sSupPr>
                      <m:e>
                        <m:r>
                          <a:rPr lang="en-US" sz="2400" b="1" i="0" dirty="0" smtClean="0">
                            <a:solidFill>
                              <a:srgbClr val="00B050"/>
                            </a:solidFill>
                            <a:latin typeface="Cambria Math" panose="02040503050406030204" pitchFamily="18" charset="0"/>
                          </a:rPr>
                          <m:t>𝐬</m:t>
                        </m:r>
                      </m:e>
                      <m:sup>
                        <m:r>
                          <a:rPr lang="en-US" sz="2400" b="1" i="0" dirty="0" smtClean="0">
                            <a:solidFill>
                              <a:srgbClr val="00B050"/>
                            </a:solidFill>
                            <a:latin typeface="Cambria Math" panose="02040503050406030204" pitchFamily="18" charset="0"/>
                          </a:rPr>
                          <m:t>𝟐</m:t>
                        </m:r>
                      </m:sup>
                    </m:sSup>
                  </m:oMath>
                </a14:m>
                <a:endParaRPr lang="en-US" sz="2400" b="1" dirty="0">
                  <a:solidFill>
                    <a:srgbClr val="00B050"/>
                  </a:solidFill>
                </a:endParaRPr>
              </a:p>
            </p:txBody>
          </p:sp>
        </mc:Choice>
        <mc:Fallback xmlns="">
          <p:sp>
            <p:nvSpPr>
              <p:cNvPr id="10" name="Rectangle 9"/>
              <p:cNvSpPr>
                <a:spLocks noRot="1" noChangeAspect="1" noMove="1" noResize="1" noEditPoints="1" noAdjustHandles="1" noChangeArrowheads="1" noChangeShapeType="1" noTextEdit="1"/>
              </p:cNvSpPr>
              <p:nvPr/>
            </p:nvSpPr>
            <p:spPr>
              <a:xfrm>
                <a:off x="6090834" y="4395817"/>
                <a:ext cx="2045776" cy="604434"/>
              </a:xfrm>
              <a:prstGeom prst="rect">
                <a:avLst/>
              </a:prstGeom>
              <a:blipFill>
                <a:blip r:embed="rId6"/>
                <a:stretch>
                  <a:fillRect b="-10891"/>
                </a:stretch>
              </a:blipFill>
              <a:ln>
                <a:solidFill>
                  <a:srgbClr val="00B050"/>
                </a:solidFill>
              </a:ln>
            </p:spPr>
            <p:txBody>
              <a:bodyPr/>
              <a:lstStyle/>
              <a:p>
                <a:r>
                  <a:rPr lang="en-US">
                    <a:noFill/>
                  </a:rPr>
                  <a:t> </a:t>
                </a:r>
              </a:p>
            </p:txBody>
          </p:sp>
        </mc:Fallback>
      </mc:AlternateContent>
      <p:sp>
        <p:nvSpPr>
          <p:cNvPr id="11" name="Rectangle 10"/>
          <p:cNvSpPr/>
          <p:nvPr/>
        </p:nvSpPr>
        <p:spPr>
          <a:xfrm>
            <a:off x="6090834" y="5627932"/>
            <a:ext cx="1549830" cy="604434"/>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B050"/>
                </a:solidFill>
              </a:rPr>
              <a:t>12.1 s</a:t>
            </a:r>
          </a:p>
        </p:txBody>
      </p:sp>
    </p:spTree>
    <p:custDataLst>
      <p:tags r:id="rId1"/>
    </p:custDataLst>
    <p:extLst>
      <p:ext uri="{BB962C8B-B14F-4D97-AF65-F5344CB8AC3E}">
        <p14:creationId xmlns:p14="http://schemas.microsoft.com/office/powerpoint/2010/main" val="5110300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extLst mod="1"/>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3793" name="Rectangle 1"/>
              <p:cNvSpPr>
                <a:spLocks/>
              </p:cNvSpPr>
              <p:nvPr/>
            </p:nvSpPr>
            <p:spPr bwMode="auto">
              <a:xfrm>
                <a:off x="835732" y="422168"/>
                <a:ext cx="10518068" cy="594360"/>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algn="l"/>
                <a:r>
                  <a:rPr lang="en-US" altLang="en-US" sz="2700" b="1" dirty="0">
                    <a:latin typeface="Arial" panose="020B0604020202020204" pitchFamily="34" charset="0"/>
                  </a:rPr>
                  <a:t>Initial conditions </a:t>
                </a:r>
                <a14:m>
                  <m:oMath xmlns:m="http://schemas.openxmlformats.org/officeDocument/2006/math">
                    <m:r>
                      <a:rPr lang="en-US" altLang="en-US" sz="2700" b="1" i="1" smtClean="0">
                        <a:latin typeface="Cambria Math" panose="02040503050406030204" pitchFamily="18" charset="0"/>
                      </a:rPr>
                      <m:t>(</m:t>
                    </m:r>
                    <m:sSub>
                      <m:sSubPr>
                        <m:ctrlPr>
                          <a:rPr lang="en-US" altLang="en-US" sz="2700" b="1" i="1" smtClean="0">
                            <a:latin typeface="Cambria Math" panose="02040503050406030204" pitchFamily="18" charset="0"/>
                          </a:rPr>
                        </m:ctrlPr>
                      </m:sSubPr>
                      <m:e>
                        <m:r>
                          <a:rPr lang="en-US" altLang="en-US" sz="2700" b="1" i="1" smtClean="0">
                            <a:latin typeface="Cambria Math" panose="02040503050406030204" pitchFamily="18" charset="0"/>
                          </a:rPr>
                          <m:t>𝒗</m:t>
                        </m:r>
                      </m:e>
                      <m:sub>
                        <m:r>
                          <a:rPr lang="en-US" altLang="en-US" sz="2700" b="1" i="1" smtClean="0">
                            <a:latin typeface="Cambria Math" panose="02040503050406030204" pitchFamily="18" charset="0"/>
                          </a:rPr>
                          <m:t>𝒊</m:t>
                        </m:r>
                      </m:sub>
                    </m:sSub>
                    <m:r>
                      <a:rPr lang="en-US" altLang="en-US" sz="2700" b="1" i="1" smtClean="0">
                        <a:latin typeface="Cambria Math" panose="02040503050406030204" pitchFamily="18" charset="0"/>
                      </a:rPr>
                      <m:t> </m:t>
                    </m:r>
                  </m:oMath>
                </a14:m>
                <a:r>
                  <a:rPr lang="en-US" altLang="en-US" sz="2700" b="1" i="0" dirty="0">
                    <a:latin typeface="+mj-lt"/>
                  </a:rPr>
                  <a:t>and</a:t>
                </a:r>
                <a14:m>
                  <m:oMath xmlns:m="http://schemas.openxmlformats.org/officeDocument/2006/math">
                    <m:r>
                      <a:rPr lang="en-US" altLang="en-US" sz="2700" b="1" i="1" smtClean="0">
                        <a:latin typeface="Cambria Math" panose="02040503050406030204" pitchFamily="18" charset="0"/>
                      </a:rPr>
                      <m:t> </m:t>
                    </m:r>
                    <m:sSub>
                      <m:sSubPr>
                        <m:ctrlPr>
                          <a:rPr lang="en-US" altLang="en-US" sz="2700" b="1" i="1" smtClean="0">
                            <a:latin typeface="Cambria Math" panose="02040503050406030204" pitchFamily="18" charset="0"/>
                          </a:rPr>
                        </m:ctrlPr>
                      </m:sSubPr>
                      <m:e>
                        <m:r>
                          <a:rPr lang="en-US" altLang="en-US" sz="2700" b="1" i="1" smtClean="0">
                            <a:latin typeface="Cambria Math" panose="02040503050406030204" pitchFamily="18" charset="0"/>
                          </a:rPr>
                          <m:t>𝒙</m:t>
                        </m:r>
                      </m:e>
                      <m:sub>
                        <m:r>
                          <a:rPr lang="en-US" altLang="en-US" sz="2700" b="1" i="1" smtClean="0">
                            <a:latin typeface="Cambria Math" panose="02040503050406030204" pitchFamily="18" charset="0"/>
                          </a:rPr>
                          <m:t>𝒊</m:t>
                        </m:r>
                      </m:sub>
                    </m:sSub>
                    <m:r>
                      <a:rPr lang="en-US" altLang="en-US" sz="2700" b="1" i="1" smtClean="0">
                        <a:latin typeface="Cambria Math" panose="02040503050406030204" pitchFamily="18" charset="0"/>
                      </a:rPr>
                      <m:t>)</m:t>
                    </m:r>
                  </m:oMath>
                </a14:m>
                <a:r>
                  <a:rPr lang="en-US" altLang="en-US" sz="2700" b="1" dirty="0">
                    <a:latin typeface="Arial" panose="020B0604020202020204" pitchFamily="34" charset="0"/>
                  </a:rPr>
                  <a:t>: </a:t>
                </a:r>
                <a:r>
                  <a:rPr lang="en-US" altLang="en-US" sz="2700" dirty="0">
                    <a:latin typeface="Arial" panose="020B0604020202020204" pitchFamily="34" charset="0"/>
                  </a:rPr>
                  <a:t>determine where v(t) and x(t) start</a:t>
                </a:r>
              </a:p>
            </p:txBody>
          </p:sp>
        </mc:Choice>
        <mc:Fallback xmlns="">
          <p:sp>
            <p:nvSpPr>
              <p:cNvPr id="33793" name="Rectangle 1"/>
              <p:cNvSpPr>
                <a:spLocks noRot="1" noChangeAspect="1" noMove="1" noResize="1" noEditPoints="1" noAdjustHandles="1" noChangeArrowheads="1" noChangeShapeType="1" noTextEdit="1"/>
              </p:cNvSpPr>
              <p:nvPr/>
            </p:nvSpPr>
            <p:spPr bwMode="auto">
              <a:xfrm>
                <a:off x="835732" y="422168"/>
                <a:ext cx="10518068" cy="594360"/>
              </a:xfrm>
              <a:prstGeom prst="rect">
                <a:avLst/>
              </a:prstGeom>
              <a:blipFill>
                <a:blip r:embed="rId6"/>
                <a:stretch>
                  <a:fillRect l="-1970" t="-18367" b="-4082"/>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D53E3F94-F532-4A3C-8342-C687332B96EC}" type="slidenum">
              <a:rPr lang="en-US" smtClean="0"/>
              <a:t>14</a:t>
            </a:fld>
            <a:endParaRPr lang="en-US" dirty="0"/>
          </a:p>
        </p:txBody>
      </p:sp>
      <p:grpSp>
        <p:nvGrpSpPr>
          <p:cNvPr id="8" name="Group 7"/>
          <p:cNvGrpSpPr/>
          <p:nvPr/>
        </p:nvGrpSpPr>
        <p:grpSpPr>
          <a:xfrm>
            <a:off x="794863" y="1394584"/>
            <a:ext cx="2234259" cy="4628033"/>
            <a:chOff x="685869" y="1332275"/>
            <a:chExt cx="2234259" cy="4628033"/>
          </a:xfrm>
        </p:grpSpPr>
        <p:grpSp>
          <p:nvGrpSpPr>
            <p:cNvPr id="11" name="Group 10"/>
            <p:cNvGrpSpPr/>
            <p:nvPr/>
          </p:nvGrpSpPr>
          <p:grpSpPr>
            <a:xfrm>
              <a:off x="687204" y="2380129"/>
              <a:ext cx="2049676" cy="1594959"/>
              <a:chOff x="1019197" y="1371716"/>
              <a:chExt cx="1718569" cy="1742134"/>
            </a:xfrm>
          </p:grpSpPr>
          <p:cxnSp>
            <p:nvCxnSpPr>
              <p:cNvPr id="88" name="Straight Connector 87"/>
              <p:cNvCxnSpPr/>
              <p:nvPr/>
            </p:nvCxnSpPr>
            <p:spPr>
              <a:xfrm flipV="1">
                <a:off x="1204309" y="1823895"/>
                <a:ext cx="1115096" cy="1174920"/>
              </a:xfrm>
              <a:prstGeom prst="line">
                <a:avLst/>
              </a:prstGeom>
              <a:ln w="28575"/>
            </p:spPr>
            <p:style>
              <a:lnRef idx="1">
                <a:schemeClr val="dk1"/>
              </a:lnRef>
              <a:fillRef idx="0">
                <a:schemeClr val="dk1"/>
              </a:fillRef>
              <a:effectRef idx="0">
                <a:schemeClr val="dk1"/>
              </a:effectRef>
              <a:fontRef idx="minor">
                <a:schemeClr val="tx1"/>
              </a:fontRef>
            </p:style>
          </p:cxnSp>
          <p:grpSp>
            <p:nvGrpSpPr>
              <p:cNvPr id="71" name="Group 70"/>
              <p:cNvGrpSpPr/>
              <p:nvPr/>
            </p:nvGrpSpPr>
            <p:grpSpPr>
              <a:xfrm>
                <a:off x="1019197" y="1371716"/>
                <a:ext cx="1718569" cy="1742134"/>
                <a:chOff x="102671" y="-78352"/>
                <a:chExt cx="1753483" cy="879945"/>
              </a:xfrm>
            </p:grpSpPr>
            <p:cxnSp>
              <p:nvCxnSpPr>
                <p:cNvPr id="78" name="Straight Connector 77"/>
                <p:cNvCxnSpPr/>
                <p:nvPr/>
              </p:nvCxnSpPr>
              <p:spPr>
                <a:xfrm>
                  <a:off x="288614" y="76200"/>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V="1">
                  <a:off x="284479" y="747749"/>
                  <a:ext cx="1384502" cy="117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0" name="Text Box 2"/>
                <p:cNvSpPr txBox="1">
                  <a:spLocks noChangeArrowheads="1"/>
                </p:cNvSpPr>
                <p:nvPr/>
              </p:nvSpPr>
              <p:spPr bwMode="auto">
                <a:xfrm>
                  <a:off x="102671" y="-78352"/>
                  <a:ext cx="150834" cy="128588"/>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v</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1" name="Text Box 2"/>
                <p:cNvSpPr txBox="1">
                  <a:spLocks noChangeArrowheads="1"/>
                </p:cNvSpPr>
                <p:nvPr/>
              </p:nvSpPr>
              <p:spPr bwMode="auto">
                <a:xfrm>
                  <a:off x="1704598" y="648642"/>
                  <a:ext cx="151556" cy="15295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grpSp>
          <p:nvGrpSpPr>
            <p:cNvPr id="2" name="Group 1"/>
            <p:cNvGrpSpPr/>
            <p:nvPr/>
          </p:nvGrpSpPr>
          <p:grpSpPr>
            <a:xfrm>
              <a:off x="685869" y="4333319"/>
              <a:ext cx="2234259" cy="1626989"/>
              <a:chOff x="5759064" y="1604824"/>
              <a:chExt cx="4028478" cy="4619948"/>
            </a:xfrm>
          </p:grpSpPr>
          <p:sp>
            <p:nvSpPr>
              <p:cNvPr id="169" name="Freeform: Shape 168"/>
              <p:cNvSpPr/>
              <p:nvPr/>
            </p:nvSpPr>
            <p:spPr>
              <a:xfrm>
                <a:off x="6202131" y="2816289"/>
                <a:ext cx="2679033" cy="3042788"/>
              </a:xfrm>
              <a:custGeom>
                <a:avLst/>
                <a:gdLst>
                  <a:gd name="connsiteX0" fmla="*/ 0 w 2679032"/>
                  <a:gd name="connsiteY0" fmla="*/ 3352800 h 3352800"/>
                  <a:gd name="connsiteX1" fmla="*/ 673768 w 2679032"/>
                  <a:gd name="connsiteY1" fmla="*/ 3112168 h 3352800"/>
                  <a:gd name="connsiteX2" fmla="*/ 1138989 w 2679032"/>
                  <a:gd name="connsiteY2" fmla="*/ 2662990 h 3352800"/>
                  <a:gd name="connsiteX3" fmla="*/ 1604211 w 2679032"/>
                  <a:gd name="connsiteY3" fmla="*/ 2085474 h 3352800"/>
                  <a:gd name="connsiteX4" fmla="*/ 2133600 w 2679032"/>
                  <a:gd name="connsiteY4" fmla="*/ 1122947 h 3352800"/>
                  <a:gd name="connsiteX5" fmla="*/ 2679032 w 2679032"/>
                  <a:gd name="connsiteY5" fmla="*/ 0 h 335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9032" h="3352800">
                    <a:moveTo>
                      <a:pt x="0" y="3352800"/>
                    </a:moveTo>
                    <a:cubicBezTo>
                      <a:pt x="241968" y="3289968"/>
                      <a:pt x="483937" y="3227136"/>
                      <a:pt x="673768" y="3112168"/>
                    </a:cubicBezTo>
                    <a:cubicBezTo>
                      <a:pt x="863600" y="2997200"/>
                      <a:pt x="983915" y="2834106"/>
                      <a:pt x="1138989" y="2662990"/>
                    </a:cubicBezTo>
                    <a:cubicBezTo>
                      <a:pt x="1294063" y="2491874"/>
                      <a:pt x="1438443" y="2342148"/>
                      <a:pt x="1604211" y="2085474"/>
                    </a:cubicBezTo>
                    <a:cubicBezTo>
                      <a:pt x="1769979" y="1828800"/>
                      <a:pt x="1954463" y="1470526"/>
                      <a:pt x="2133600" y="1122947"/>
                    </a:cubicBezTo>
                    <a:cubicBezTo>
                      <a:pt x="2312737" y="775368"/>
                      <a:pt x="2577432" y="192505"/>
                      <a:pt x="2679032" y="0"/>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1" name="Group 140"/>
              <p:cNvGrpSpPr/>
              <p:nvPr/>
            </p:nvGrpSpPr>
            <p:grpSpPr>
              <a:xfrm>
                <a:off x="5759064" y="1604824"/>
                <a:ext cx="4028478" cy="4619948"/>
                <a:chOff x="85793" y="-275843"/>
                <a:chExt cx="1741250" cy="1112777"/>
              </a:xfrm>
            </p:grpSpPr>
            <p:cxnSp>
              <p:nvCxnSpPr>
                <p:cNvPr id="142" name="Straight Connector 141"/>
                <p:cNvCxnSpPr/>
                <p:nvPr/>
              </p:nvCxnSpPr>
              <p:spPr>
                <a:xfrm flipH="1">
                  <a:off x="291542" y="-108098"/>
                  <a:ext cx="3426" cy="85702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flipV="1">
                  <a:off x="280718" y="753693"/>
                  <a:ext cx="1384502" cy="117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44" name="Text Box 2"/>
                <p:cNvSpPr txBox="1">
                  <a:spLocks noChangeArrowheads="1"/>
                </p:cNvSpPr>
                <p:nvPr/>
              </p:nvSpPr>
              <p:spPr bwMode="auto">
                <a:xfrm>
                  <a:off x="85793" y="-275843"/>
                  <a:ext cx="150834" cy="128588"/>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x</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5" name="Text Box 2"/>
                <p:cNvSpPr txBox="1">
                  <a:spLocks noChangeArrowheads="1"/>
                </p:cNvSpPr>
                <p:nvPr/>
              </p:nvSpPr>
              <p:spPr bwMode="auto">
                <a:xfrm>
                  <a:off x="1675487" y="683983"/>
                  <a:ext cx="151556" cy="15295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mc:AlternateContent xmlns:mc="http://schemas.openxmlformats.org/markup-compatibility/2006" xmlns:a14="http://schemas.microsoft.com/office/drawing/2010/main">
          <mc:Choice Requires="a14">
            <p:sp>
              <p:nvSpPr>
                <p:cNvPr id="42" name="TextBox 41"/>
                <p:cNvSpPr txBox="1"/>
                <p:nvPr/>
              </p:nvSpPr>
              <p:spPr>
                <a:xfrm>
                  <a:off x="735509" y="1332275"/>
                  <a:ext cx="1944395" cy="1107996"/>
                </a:xfrm>
                <a:prstGeom prst="rect">
                  <a:avLst/>
                </a:prstGeom>
                <a:noFill/>
              </p:spPr>
              <p:txBody>
                <a:bodyPr wrap="square" rtlCol="0">
                  <a:spAutoFit/>
                </a:bodyPr>
                <a:lstStyle/>
                <a:p>
                  <a:pPr algn="ctr"/>
                  <a:r>
                    <a:rPr lang="en-US" sz="2200" i="1" dirty="0">
                      <a:solidFill>
                        <a:srgbClr val="0070C0"/>
                      </a:solidFill>
                      <a:latin typeface="+mj-lt"/>
                    </a:rPr>
                    <a:t>[a=</a:t>
                  </a:r>
                  <a:r>
                    <a:rPr lang="en-US" sz="2200" i="1" dirty="0" err="1">
                      <a:solidFill>
                        <a:srgbClr val="0070C0"/>
                      </a:solidFill>
                      <a:latin typeface="+mj-lt"/>
                    </a:rPr>
                    <a:t>const</a:t>
                  </a:r>
                  <a:r>
                    <a:rPr lang="en-US" sz="2200" i="1" dirty="0">
                      <a:solidFill>
                        <a:srgbClr val="0070C0"/>
                      </a:solidFill>
                      <a:latin typeface="+mj-lt"/>
                    </a:rPr>
                    <a:t>]</a:t>
                  </a:r>
                </a:p>
                <a:p>
                  <a:pPr algn="ctr"/>
                  <a:r>
                    <a:rPr lang="en-US" sz="2200" i="0" dirty="0">
                      <a:solidFill>
                        <a:srgbClr val="0070C0"/>
                      </a:solidFill>
                      <a:latin typeface="+mj-lt"/>
                    </a:rPr>
                    <a:t>If </a:t>
                  </a:r>
                  <a14:m>
                    <m:oMath xmlns:m="http://schemas.openxmlformats.org/officeDocument/2006/math">
                      <m:sSub>
                        <m:sSubPr>
                          <m:ctrlPr>
                            <a:rPr lang="en-US" sz="2200" i="1" dirty="0" smtClean="0">
                              <a:solidFill>
                                <a:srgbClr val="0070C0"/>
                              </a:solidFill>
                              <a:latin typeface="Cambria Math" panose="02040503050406030204" pitchFamily="18" charset="0"/>
                            </a:rPr>
                          </m:ctrlPr>
                        </m:sSubPr>
                        <m:e>
                          <m:r>
                            <a:rPr lang="en-US" sz="2200" i="1" dirty="0" smtClean="0">
                              <a:solidFill>
                                <a:srgbClr val="0070C0"/>
                              </a:solidFill>
                              <a:latin typeface="Cambria Math" panose="02040503050406030204" pitchFamily="18" charset="0"/>
                            </a:rPr>
                            <m:t>𝑣</m:t>
                          </m:r>
                        </m:e>
                        <m:sub>
                          <m:r>
                            <a:rPr lang="en-US" sz="2200" i="1" dirty="0" smtClean="0">
                              <a:solidFill>
                                <a:srgbClr val="0070C0"/>
                              </a:solidFill>
                              <a:latin typeface="Cambria Math" panose="02040503050406030204" pitchFamily="18" charset="0"/>
                            </a:rPr>
                            <m:t>𝑖</m:t>
                          </m:r>
                        </m:sub>
                      </m:sSub>
                    </m:oMath>
                  </a14:m>
                  <a:r>
                    <a:rPr lang="en-US" sz="2200" i="0" dirty="0">
                      <a:solidFill>
                        <a:srgbClr val="0070C0"/>
                      </a:solidFill>
                      <a:latin typeface="+mj-lt"/>
                    </a:rPr>
                    <a:t>=0 and </a:t>
                  </a:r>
                  <a14:m>
                    <m:oMath xmlns:m="http://schemas.openxmlformats.org/officeDocument/2006/math">
                      <m:sSub>
                        <m:sSubPr>
                          <m:ctrlPr>
                            <a:rPr lang="en-US" sz="2200" i="1" dirty="0" smtClean="0">
                              <a:solidFill>
                                <a:srgbClr val="0070C0"/>
                              </a:solidFill>
                              <a:latin typeface="Cambria Math" panose="02040503050406030204" pitchFamily="18" charset="0"/>
                            </a:rPr>
                          </m:ctrlPr>
                        </m:sSubPr>
                        <m:e>
                          <m:r>
                            <a:rPr lang="en-US" sz="2200" i="1" dirty="0" smtClean="0">
                              <a:solidFill>
                                <a:srgbClr val="0070C0"/>
                              </a:solidFill>
                              <a:latin typeface="Cambria Math" panose="02040503050406030204" pitchFamily="18" charset="0"/>
                            </a:rPr>
                            <m:t>𝑥</m:t>
                          </m:r>
                        </m:e>
                        <m:sub>
                          <m:r>
                            <a:rPr lang="en-US" sz="2200" i="1" dirty="0" smtClean="0">
                              <a:solidFill>
                                <a:srgbClr val="0070C0"/>
                              </a:solidFill>
                              <a:latin typeface="Cambria Math" panose="02040503050406030204" pitchFamily="18" charset="0"/>
                            </a:rPr>
                            <m:t>𝑖</m:t>
                          </m:r>
                        </m:sub>
                      </m:sSub>
                    </m:oMath>
                  </a14:m>
                  <a:r>
                    <a:rPr lang="en-US" sz="2200" i="0" dirty="0">
                      <a:solidFill>
                        <a:srgbClr val="0070C0"/>
                      </a:solidFill>
                      <a:latin typeface="+mj-lt"/>
                    </a:rPr>
                    <a:t>=0</a:t>
                  </a:r>
                  <a:r>
                    <a:rPr lang="en-US" sz="2200" b="0" i="0" dirty="0">
                      <a:solidFill>
                        <a:srgbClr val="0070C0"/>
                      </a:solidFill>
                      <a:latin typeface="+mj-lt"/>
                    </a:rPr>
                    <a:t>:</a:t>
                  </a:r>
                  <a:endParaRPr lang="en-US" sz="2200" i="1" dirty="0">
                    <a:solidFill>
                      <a:srgbClr val="0070C0"/>
                    </a:solidFill>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735509" y="1332275"/>
                  <a:ext cx="1944395" cy="1107996"/>
                </a:xfrm>
                <a:prstGeom prst="rect">
                  <a:avLst/>
                </a:prstGeom>
                <a:blipFill>
                  <a:blip r:embed="rId7"/>
                  <a:stretch>
                    <a:fillRect t="-3846" b="-9890"/>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7" name="TextBox 46"/>
              <p:cNvSpPr txBox="1"/>
              <p:nvPr/>
            </p:nvSpPr>
            <p:spPr>
              <a:xfrm>
                <a:off x="3676709" y="1001093"/>
                <a:ext cx="3522370" cy="430887"/>
              </a:xfrm>
              <a:prstGeom prst="rect">
                <a:avLst/>
              </a:prstGeom>
              <a:noFill/>
            </p:spPr>
            <p:txBody>
              <a:bodyPr wrap="square" rtlCol="0">
                <a:spAutoFit/>
              </a:bodyPr>
              <a:lstStyle/>
              <a:p>
                <a:r>
                  <a:rPr lang="en-US" sz="2200" i="1" dirty="0">
                    <a:solidFill>
                      <a:srgbClr val="0070C0"/>
                    </a:solidFill>
                  </a:rPr>
                  <a:t>[a=</a:t>
                </a:r>
                <a:r>
                  <a:rPr lang="en-US" sz="2200" i="1" dirty="0" err="1">
                    <a:solidFill>
                      <a:srgbClr val="0070C0"/>
                    </a:solidFill>
                  </a:rPr>
                  <a:t>const</a:t>
                </a:r>
                <a:r>
                  <a:rPr lang="en-US" sz="2200" i="1" dirty="0">
                    <a:solidFill>
                      <a:srgbClr val="0070C0"/>
                    </a:solidFill>
                  </a:rPr>
                  <a:t>] </a:t>
                </a:r>
                <a:r>
                  <a:rPr lang="en-US" sz="2200" i="0" dirty="0">
                    <a:solidFill>
                      <a:srgbClr val="0070C0"/>
                    </a:solidFill>
                    <a:latin typeface="+mj-lt"/>
                  </a:rPr>
                  <a:t>If </a:t>
                </a:r>
                <a14:m>
                  <m:oMath xmlns:m="http://schemas.openxmlformats.org/officeDocument/2006/math">
                    <m:sSub>
                      <m:sSubPr>
                        <m:ctrlPr>
                          <a:rPr lang="en-US" sz="2200" i="1" dirty="0" smtClean="0">
                            <a:solidFill>
                              <a:srgbClr val="0070C0"/>
                            </a:solidFill>
                            <a:latin typeface="Cambria Math" panose="02040503050406030204" pitchFamily="18" charset="0"/>
                          </a:rPr>
                        </m:ctrlPr>
                      </m:sSubPr>
                      <m:e>
                        <m:r>
                          <a:rPr lang="en-US" sz="2200" i="1" dirty="0" smtClean="0">
                            <a:solidFill>
                              <a:srgbClr val="0070C0"/>
                            </a:solidFill>
                            <a:latin typeface="Cambria Math" panose="02040503050406030204" pitchFamily="18" charset="0"/>
                          </a:rPr>
                          <m:t>𝑣</m:t>
                        </m:r>
                      </m:e>
                      <m:sub>
                        <m:r>
                          <a:rPr lang="en-US" sz="2200" i="1" dirty="0" smtClean="0">
                            <a:solidFill>
                              <a:srgbClr val="0070C0"/>
                            </a:solidFill>
                            <a:latin typeface="Cambria Math" panose="02040503050406030204" pitchFamily="18" charset="0"/>
                          </a:rPr>
                          <m:t>𝑖</m:t>
                        </m:r>
                      </m:sub>
                    </m:sSub>
                  </m:oMath>
                </a14:m>
                <a:r>
                  <a:rPr lang="en-US" sz="2200" i="0" dirty="0">
                    <a:solidFill>
                      <a:srgbClr val="0070C0"/>
                    </a:solidFill>
                    <a:latin typeface="+mj-lt"/>
                  </a:rPr>
                  <a:t>&lt;0 and </a:t>
                </a:r>
                <a14:m>
                  <m:oMath xmlns:m="http://schemas.openxmlformats.org/officeDocument/2006/math">
                    <m:sSub>
                      <m:sSubPr>
                        <m:ctrlPr>
                          <a:rPr lang="en-US" sz="2200" i="1" dirty="0" smtClean="0">
                            <a:solidFill>
                              <a:srgbClr val="0070C0"/>
                            </a:solidFill>
                            <a:latin typeface="Cambria Math" panose="02040503050406030204" pitchFamily="18" charset="0"/>
                          </a:rPr>
                        </m:ctrlPr>
                      </m:sSubPr>
                      <m:e>
                        <m:r>
                          <a:rPr lang="en-US" sz="2200" i="1" dirty="0" smtClean="0">
                            <a:solidFill>
                              <a:srgbClr val="0070C0"/>
                            </a:solidFill>
                            <a:latin typeface="Cambria Math" panose="02040503050406030204" pitchFamily="18" charset="0"/>
                          </a:rPr>
                          <m:t>𝑥</m:t>
                        </m:r>
                      </m:e>
                      <m:sub>
                        <m:r>
                          <a:rPr lang="en-US" sz="2200" i="1" dirty="0" smtClean="0">
                            <a:solidFill>
                              <a:srgbClr val="0070C0"/>
                            </a:solidFill>
                            <a:latin typeface="Cambria Math" panose="02040503050406030204" pitchFamily="18" charset="0"/>
                          </a:rPr>
                          <m:t>𝑖</m:t>
                        </m:r>
                      </m:sub>
                    </m:sSub>
                  </m:oMath>
                </a14:m>
                <a:r>
                  <a:rPr lang="en-US" sz="2200" i="0" dirty="0">
                    <a:solidFill>
                      <a:srgbClr val="0070C0"/>
                    </a:solidFill>
                    <a:latin typeface="+mj-lt"/>
                  </a:rPr>
                  <a:t>=0</a:t>
                </a:r>
                <a:r>
                  <a:rPr lang="en-US" sz="2200" b="0" i="0" dirty="0">
                    <a:solidFill>
                      <a:srgbClr val="0070C0"/>
                    </a:solidFill>
                    <a:latin typeface="+mj-lt"/>
                  </a:rPr>
                  <a:t>:</a:t>
                </a:r>
                <a:endParaRPr lang="en-US" sz="2200" i="1" dirty="0">
                  <a:solidFill>
                    <a:srgbClr val="0070C0"/>
                  </a:solidFill>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3676709" y="1001093"/>
                <a:ext cx="3522370" cy="430887"/>
              </a:xfrm>
              <a:prstGeom prst="rect">
                <a:avLst/>
              </a:prstGeom>
              <a:blipFill>
                <a:blip r:embed="rId8"/>
                <a:stretch>
                  <a:fillRect l="-2249" t="-9859" b="-28169"/>
                </a:stretch>
              </a:blipFill>
            </p:spPr>
            <p:txBody>
              <a:bodyPr/>
              <a:lstStyle/>
              <a:p>
                <a:r>
                  <a:rPr lang="en-US">
                    <a:noFill/>
                  </a:rPr>
                  <a:t> </a:t>
                </a:r>
              </a:p>
            </p:txBody>
          </p:sp>
        </mc:Fallback>
      </mc:AlternateContent>
      <p:grpSp>
        <p:nvGrpSpPr>
          <p:cNvPr id="12" name="Group 11"/>
          <p:cNvGrpSpPr/>
          <p:nvPr/>
        </p:nvGrpSpPr>
        <p:grpSpPr>
          <a:xfrm>
            <a:off x="3937773" y="1893376"/>
            <a:ext cx="8137079" cy="1933930"/>
            <a:chOff x="3937773" y="1893376"/>
            <a:chExt cx="8137079" cy="1933930"/>
          </a:xfrm>
        </p:grpSpPr>
        <p:grpSp>
          <p:nvGrpSpPr>
            <p:cNvPr id="68" name="Group 67"/>
            <p:cNvGrpSpPr/>
            <p:nvPr/>
          </p:nvGrpSpPr>
          <p:grpSpPr>
            <a:xfrm>
              <a:off x="3937773" y="1893376"/>
              <a:ext cx="4426775" cy="1144266"/>
              <a:chOff x="4533094" y="1136325"/>
              <a:chExt cx="5800922" cy="1144266"/>
            </a:xfrm>
          </p:grpSpPr>
          <p:grpSp>
            <p:nvGrpSpPr>
              <p:cNvPr id="69" name="Group 68"/>
              <p:cNvGrpSpPr/>
              <p:nvPr/>
            </p:nvGrpSpPr>
            <p:grpSpPr>
              <a:xfrm>
                <a:off x="4533094" y="1490927"/>
                <a:ext cx="5800922" cy="789664"/>
                <a:chOff x="3840837" y="3593833"/>
                <a:chExt cx="5800922" cy="789664"/>
              </a:xfrm>
            </p:grpSpPr>
            <p:pic>
              <p:nvPicPr>
                <p:cNvPr id="72" name="Picture 71"/>
                <p:cNvPicPr>
                  <a:picLocks noChangeAspect="1"/>
                </p:cNvPicPr>
                <p:nvPr/>
              </p:nvPicPr>
              <p:blipFill rotWithShape="1">
                <a:blip r:embed="rId9"/>
                <a:srcRect b="47770"/>
                <a:stretch/>
              </p:blipFill>
              <p:spPr>
                <a:xfrm>
                  <a:off x="3840837" y="3593833"/>
                  <a:ext cx="5389331" cy="420332"/>
                </a:xfrm>
                <a:prstGeom prst="rect">
                  <a:avLst/>
                </a:prstGeom>
              </p:spPr>
            </p:pic>
            <p:sp>
              <p:nvSpPr>
                <p:cNvPr id="73" name="TextBox 72"/>
                <p:cNvSpPr txBox="1"/>
                <p:nvPr/>
              </p:nvSpPr>
              <p:spPr>
                <a:xfrm>
                  <a:off x="4311907" y="4014165"/>
                  <a:ext cx="5329852" cy="369332"/>
                </a:xfrm>
                <a:prstGeom prst="rect">
                  <a:avLst/>
                </a:prstGeom>
                <a:noFill/>
              </p:spPr>
              <p:txBody>
                <a:bodyPr wrap="square" rtlCol="0">
                  <a:spAutoFit/>
                </a:bodyPr>
                <a:lstStyle/>
                <a:p>
                  <a:r>
                    <a:rPr lang="en-US" dirty="0"/>
                    <a:t> 3      2                  1                        0</a:t>
                  </a:r>
                </a:p>
              </p:txBody>
            </p:sp>
          </p:grpSp>
          <p:sp>
            <p:nvSpPr>
              <p:cNvPr id="70" name="Rectangle 1"/>
              <p:cNvSpPr>
                <a:spLocks/>
              </p:cNvSpPr>
              <p:nvPr/>
            </p:nvSpPr>
            <p:spPr bwMode="auto">
              <a:xfrm>
                <a:off x="5042465" y="1136325"/>
                <a:ext cx="4599288" cy="3546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000" b="0" i="0" dirty="0">
                    <a:latin typeface="+mj-lt"/>
                  </a:rPr>
                  <a:t>Particle model motion diagram:</a:t>
                </a:r>
                <a:endParaRPr lang="en-US" altLang="en-US" sz="2000" dirty="0">
                  <a:latin typeface="Arial" panose="020B0604020202020204" pitchFamily="34" charset="0"/>
                </a:endParaRPr>
              </a:p>
            </p:txBody>
          </p:sp>
        </p:grpSp>
        <p:pic>
          <p:nvPicPr>
            <p:cNvPr id="74" name="Picture 73"/>
            <p:cNvPicPr>
              <a:picLocks noChangeAspect="1"/>
            </p:cNvPicPr>
            <p:nvPr/>
          </p:nvPicPr>
          <p:blipFill rotWithShape="1">
            <a:blip r:embed="rId9"/>
            <a:srcRect b="47770"/>
            <a:stretch/>
          </p:blipFill>
          <p:spPr>
            <a:xfrm>
              <a:off x="3944279" y="3053848"/>
              <a:ext cx="4112683" cy="420332"/>
            </a:xfrm>
            <a:prstGeom prst="rect">
              <a:avLst/>
            </a:prstGeom>
          </p:spPr>
        </p:pic>
        <p:sp>
          <p:nvSpPr>
            <p:cNvPr id="75" name="TextBox 74"/>
            <p:cNvSpPr txBox="1"/>
            <p:nvPr/>
          </p:nvSpPr>
          <p:spPr>
            <a:xfrm>
              <a:off x="4326482" y="3457974"/>
              <a:ext cx="7216060" cy="369332"/>
            </a:xfrm>
            <a:prstGeom prst="rect">
              <a:avLst/>
            </a:prstGeom>
            <a:noFill/>
          </p:spPr>
          <p:txBody>
            <a:bodyPr wrap="square" rtlCol="0">
              <a:spAutoFit/>
            </a:bodyPr>
            <a:lstStyle/>
            <a:p>
              <a:r>
                <a:rPr lang="en-US" dirty="0"/>
                <a:t> 4      5                  6                       7		   8		         9</a:t>
              </a:r>
            </a:p>
          </p:txBody>
        </p:sp>
        <p:pic>
          <p:nvPicPr>
            <p:cNvPr id="76" name="Picture 75"/>
            <p:cNvPicPr>
              <a:picLocks noChangeAspect="1"/>
            </p:cNvPicPr>
            <p:nvPr/>
          </p:nvPicPr>
          <p:blipFill rotWithShape="1">
            <a:blip r:embed="rId9"/>
            <a:srcRect l="52563" t="-4324" b="47771"/>
            <a:stretch/>
          </p:blipFill>
          <p:spPr>
            <a:xfrm>
              <a:off x="7969541" y="3032394"/>
              <a:ext cx="1950957" cy="455126"/>
            </a:xfrm>
            <a:prstGeom prst="rect">
              <a:avLst/>
            </a:prstGeom>
          </p:spPr>
        </p:pic>
        <p:pic>
          <p:nvPicPr>
            <p:cNvPr id="77" name="Picture 76"/>
            <p:cNvPicPr>
              <a:picLocks noChangeAspect="1"/>
            </p:cNvPicPr>
            <p:nvPr/>
          </p:nvPicPr>
          <p:blipFill rotWithShape="1">
            <a:blip r:embed="rId9"/>
            <a:srcRect l="52563" t="-4324" b="47771"/>
            <a:stretch/>
          </p:blipFill>
          <p:spPr>
            <a:xfrm>
              <a:off x="10123895" y="3022776"/>
              <a:ext cx="1950957" cy="455126"/>
            </a:xfrm>
            <a:prstGeom prst="rect">
              <a:avLst/>
            </a:prstGeom>
          </p:spPr>
        </p:pic>
      </p:grpSp>
      <p:grpSp>
        <p:nvGrpSpPr>
          <p:cNvPr id="45" name="Group 44"/>
          <p:cNvGrpSpPr/>
          <p:nvPr/>
        </p:nvGrpSpPr>
        <p:grpSpPr>
          <a:xfrm>
            <a:off x="7823041" y="954829"/>
            <a:ext cx="2339019" cy="1967304"/>
            <a:chOff x="1019197" y="1371716"/>
            <a:chExt cx="1684759" cy="1789125"/>
          </a:xfrm>
        </p:grpSpPr>
        <p:cxnSp>
          <p:nvCxnSpPr>
            <p:cNvPr id="54" name="Straight Connector 53"/>
            <p:cNvCxnSpPr/>
            <p:nvPr/>
          </p:nvCxnSpPr>
          <p:spPr>
            <a:xfrm flipV="1">
              <a:off x="1204309" y="1794717"/>
              <a:ext cx="1115096" cy="1174920"/>
            </a:xfrm>
            <a:prstGeom prst="line">
              <a:avLst/>
            </a:prstGeom>
            <a:ln w="28575"/>
          </p:spPr>
          <p:style>
            <a:lnRef idx="1">
              <a:schemeClr val="dk1"/>
            </a:lnRef>
            <a:fillRef idx="0">
              <a:schemeClr val="dk1"/>
            </a:fillRef>
            <a:effectRef idx="0">
              <a:schemeClr val="dk1"/>
            </a:effectRef>
            <a:fontRef idx="minor">
              <a:schemeClr val="tx1"/>
            </a:fontRef>
          </p:style>
        </p:cxnSp>
        <p:grpSp>
          <p:nvGrpSpPr>
            <p:cNvPr id="55" name="Group 54"/>
            <p:cNvGrpSpPr/>
            <p:nvPr/>
          </p:nvGrpSpPr>
          <p:grpSpPr>
            <a:xfrm>
              <a:off x="1019197" y="1371716"/>
              <a:ext cx="1684759" cy="1789125"/>
              <a:chOff x="102671" y="-78352"/>
              <a:chExt cx="1718986" cy="903680"/>
            </a:xfrm>
          </p:grpSpPr>
          <p:cxnSp>
            <p:nvCxnSpPr>
              <p:cNvPr id="56" name="Straight Connector 55"/>
              <p:cNvCxnSpPr/>
              <p:nvPr/>
            </p:nvCxnSpPr>
            <p:spPr>
              <a:xfrm flipH="1">
                <a:off x="287484" y="76200"/>
                <a:ext cx="1130" cy="74912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285599" y="534050"/>
                <a:ext cx="1384502" cy="117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8" name="Text Box 2"/>
              <p:cNvSpPr txBox="1">
                <a:spLocks noChangeArrowheads="1"/>
              </p:cNvSpPr>
              <p:nvPr/>
            </p:nvSpPr>
            <p:spPr bwMode="auto">
              <a:xfrm>
                <a:off x="102671" y="-78352"/>
                <a:ext cx="150834" cy="128588"/>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v</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9" name="Text Box 2"/>
              <p:cNvSpPr txBox="1">
                <a:spLocks noChangeArrowheads="1"/>
              </p:cNvSpPr>
              <p:nvPr/>
            </p:nvSpPr>
            <p:spPr bwMode="auto">
              <a:xfrm>
                <a:off x="1670101" y="412561"/>
                <a:ext cx="151556" cy="15295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grpSp>
        <p:nvGrpSpPr>
          <p:cNvPr id="20" name="Group 19"/>
          <p:cNvGrpSpPr/>
          <p:nvPr/>
        </p:nvGrpSpPr>
        <p:grpSpPr>
          <a:xfrm>
            <a:off x="4574842" y="2489613"/>
            <a:ext cx="2722760" cy="425855"/>
            <a:chOff x="4574842" y="2489613"/>
            <a:chExt cx="2722760" cy="425855"/>
          </a:xfrm>
        </p:grpSpPr>
        <p:cxnSp>
          <p:nvCxnSpPr>
            <p:cNvPr id="82" name="Straight Arrow Connector 81"/>
            <p:cNvCxnSpPr/>
            <p:nvPr/>
          </p:nvCxnSpPr>
          <p:spPr>
            <a:xfrm flipH="1" flipV="1">
              <a:off x="6185434" y="2520445"/>
              <a:ext cx="975889" cy="1"/>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3" name="TextBox 82"/>
                <p:cNvSpPr txBox="1"/>
                <p:nvPr/>
              </p:nvSpPr>
              <p:spPr>
                <a:xfrm>
                  <a:off x="6094766" y="2546136"/>
                  <a:ext cx="1202836"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panose="02040503050406030204" pitchFamily="18" charset="0"/>
                          </a:rPr>
                          <m:t>𝑣</m:t>
                        </m:r>
                      </m:oMath>
                    </m:oMathPara>
                  </a14:m>
                  <a:endParaRPr lang="en-US" i="1" dirty="0">
                    <a:solidFill>
                      <a:srgbClr val="FF0000"/>
                    </a:solidFill>
                  </a:endParaRPr>
                </a:p>
              </p:txBody>
            </p:sp>
          </mc:Choice>
          <mc:Fallback xmlns="">
            <p:sp>
              <p:nvSpPr>
                <p:cNvPr id="83" name="TextBox 82"/>
                <p:cNvSpPr txBox="1">
                  <a:spLocks noRot="1" noChangeAspect="1" noMove="1" noResize="1" noEditPoints="1" noAdjustHandles="1" noChangeArrowheads="1" noChangeShapeType="1" noTextEdit="1"/>
                </p:cNvSpPr>
                <p:nvPr/>
              </p:nvSpPr>
              <p:spPr>
                <a:xfrm>
                  <a:off x="6094766" y="2546136"/>
                  <a:ext cx="1202836" cy="369332"/>
                </a:xfrm>
                <a:prstGeom prst="rect">
                  <a:avLst/>
                </a:prstGeom>
                <a:blipFill>
                  <a:blip r:embed="rId10"/>
                  <a:stretch>
                    <a:fillRect/>
                  </a:stretch>
                </a:blipFill>
              </p:spPr>
              <p:txBody>
                <a:bodyPr/>
                <a:lstStyle/>
                <a:p>
                  <a:r>
                    <a:rPr lang="en-US">
                      <a:noFill/>
                    </a:rPr>
                    <a:t> </a:t>
                  </a:r>
                </a:p>
              </p:txBody>
            </p:sp>
          </mc:Fallback>
        </mc:AlternateContent>
        <p:cxnSp>
          <p:nvCxnSpPr>
            <p:cNvPr id="84" name="Straight Arrow Connector 83"/>
            <p:cNvCxnSpPr/>
            <p:nvPr/>
          </p:nvCxnSpPr>
          <p:spPr>
            <a:xfrm flipH="1">
              <a:off x="5068547" y="2489613"/>
              <a:ext cx="738695" cy="1"/>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flipH="1">
              <a:off x="4574842" y="2521442"/>
              <a:ext cx="251900" cy="8103"/>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4607892" y="3308833"/>
            <a:ext cx="6590903" cy="23417"/>
            <a:chOff x="4607892" y="3308833"/>
            <a:chExt cx="6590903" cy="23417"/>
          </a:xfrm>
        </p:grpSpPr>
        <p:cxnSp>
          <p:nvCxnSpPr>
            <p:cNvPr id="85" name="Straight Arrow Connector 84"/>
            <p:cNvCxnSpPr/>
            <p:nvPr/>
          </p:nvCxnSpPr>
          <p:spPr>
            <a:xfrm>
              <a:off x="5111315" y="3332249"/>
              <a:ext cx="738695" cy="1"/>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a:off x="4607892" y="3324146"/>
              <a:ext cx="251900" cy="8103"/>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p:nvPr/>
          </p:nvCxnSpPr>
          <p:spPr>
            <a:xfrm flipV="1">
              <a:off x="6185433" y="3315815"/>
              <a:ext cx="975889" cy="1"/>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flipV="1">
              <a:off x="7524896" y="3324146"/>
              <a:ext cx="1482042" cy="1"/>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a:xfrm flipV="1">
              <a:off x="9399734" y="3308833"/>
              <a:ext cx="1799061" cy="2"/>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08" name="TextBox 107"/>
              <p:cNvSpPr txBox="1"/>
              <p:nvPr/>
            </p:nvSpPr>
            <p:spPr>
              <a:xfrm>
                <a:off x="4759169" y="4094724"/>
                <a:ext cx="3334545" cy="2459263"/>
              </a:xfrm>
              <a:prstGeom prst="rect">
                <a:avLst/>
              </a:prstGeom>
              <a:noFill/>
            </p:spPr>
            <p:txBody>
              <a:bodyPr wrap="square" rtlCol="0">
                <a:spAutoFit/>
              </a:bodyPr>
              <a:lstStyle/>
              <a:p>
                <a:r>
                  <a:rPr lang="en-US" sz="2200" dirty="0">
                    <a:latin typeface="+mj-lt"/>
                  </a:rPr>
                  <a:t>(X equation):	</a:t>
                </a:r>
              </a:p>
              <a:p>
                <a:pPr/>
                <a14:m>
                  <m:oMathPara xmlns:m="http://schemas.openxmlformats.org/officeDocument/2006/math">
                    <m:oMathParaPr>
                      <m:jc m:val="centerGroup"/>
                    </m:oMathParaPr>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Sub>
                      <m:r>
                        <m:rPr>
                          <m:sty m:val="p"/>
                        </m:rPr>
                        <a:rPr lang="en-US" sz="2200" b="0" i="0" smtClean="0">
                          <a:latin typeface="Cambria Math" panose="02040503050406030204" pitchFamily="18" charset="0"/>
                        </a:rPr>
                        <m:t>t</m:t>
                      </m:r>
                      <m:r>
                        <a:rPr lang="en-US" sz="2200" b="0" i="0"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r>
                        <m:rPr>
                          <m:sty m:val="p"/>
                        </m:rPr>
                        <a:rPr lang="en-US" sz="2200" b="0" i="0" smtClean="0">
                          <a:latin typeface="Cambria Math" panose="02040503050406030204" pitchFamily="18" charset="0"/>
                        </a:rPr>
                        <m:t>a</m:t>
                      </m:r>
                      <m:sSup>
                        <m:sSupPr>
                          <m:ctrlPr>
                            <a:rPr lang="en-US" sz="2200" b="0" i="1" smtClean="0">
                              <a:latin typeface="Cambria Math" panose="02040503050406030204" pitchFamily="18" charset="0"/>
                            </a:rPr>
                          </m:ctrlPr>
                        </m:sSupPr>
                        <m:e>
                          <m:r>
                            <m:rPr>
                              <m:sty m:val="p"/>
                            </m:rPr>
                            <a:rPr lang="en-US" sz="2200" b="0" i="0" smtClean="0">
                              <a:latin typeface="Cambria Math" panose="02040503050406030204" pitchFamily="18" charset="0"/>
                            </a:rPr>
                            <m:t>t</m:t>
                          </m:r>
                        </m:e>
                        <m:sup>
                          <m:r>
                            <a:rPr lang="en-US" sz="2200" b="0" i="0" smtClean="0">
                              <a:latin typeface="Cambria Math" panose="02040503050406030204" pitchFamily="18" charset="0"/>
                            </a:rPr>
                            <m:t>2</m:t>
                          </m:r>
                        </m:sup>
                      </m:sSup>
                    </m:oMath>
                  </m:oMathPara>
                </a14:m>
                <a:endParaRPr lang="en-US" sz="2200" dirty="0"/>
              </a:p>
              <a:p>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=0−</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Sub>
                      <m:r>
                        <m:rPr>
                          <m:sty m:val="p"/>
                        </m:rPr>
                        <a:rPr lang="en-US" sz="2200" b="0" i="0" smtClean="0">
                          <a:latin typeface="Cambria Math" panose="02040503050406030204" pitchFamily="18" charset="0"/>
                        </a:rPr>
                        <m:t>t</m:t>
                      </m:r>
                      <m:r>
                        <a:rPr lang="en-US" sz="2200" b="0" i="0"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r>
                        <m:rPr>
                          <m:sty m:val="p"/>
                        </m:rPr>
                        <a:rPr lang="en-US" sz="2200" b="0" i="0" smtClean="0">
                          <a:latin typeface="Cambria Math" panose="02040503050406030204" pitchFamily="18" charset="0"/>
                        </a:rPr>
                        <m:t>a</m:t>
                      </m:r>
                      <m:sSup>
                        <m:sSupPr>
                          <m:ctrlPr>
                            <a:rPr lang="en-US" sz="2200" b="0" i="1" smtClean="0">
                              <a:latin typeface="Cambria Math" panose="02040503050406030204" pitchFamily="18" charset="0"/>
                            </a:rPr>
                          </m:ctrlPr>
                        </m:sSupPr>
                        <m:e>
                          <m:r>
                            <m:rPr>
                              <m:sty m:val="p"/>
                            </m:rPr>
                            <a:rPr lang="en-US" sz="2200" b="0" i="0" smtClean="0">
                              <a:latin typeface="Cambria Math" panose="02040503050406030204" pitchFamily="18" charset="0"/>
                            </a:rPr>
                            <m:t>t</m:t>
                          </m:r>
                        </m:e>
                        <m:sup>
                          <m:r>
                            <a:rPr lang="en-US" sz="2200" b="0" i="0" smtClean="0">
                              <a:latin typeface="Cambria Math" panose="02040503050406030204" pitchFamily="18" charset="0"/>
                            </a:rPr>
                            <m:t>2</m:t>
                          </m:r>
                        </m:sup>
                      </m:sSup>
                    </m:oMath>
                  </m:oMathPara>
                </a14:m>
                <a:endParaRPr lang="en-US" sz="2200" dirty="0"/>
              </a:p>
              <a:p>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t</m:t>
                      </m:r>
                      <m:d>
                        <m:dPr>
                          <m:ctrlPr>
                            <a:rPr lang="en-US" sz="2200" b="0" i="1" smtClean="0">
                              <a:latin typeface="Cambria Math" panose="02040503050406030204" pitchFamily="18" charset="0"/>
                            </a:rPr>
                          </m:ctrlPr>
                        </m:dPr>
                        <m:e>
                          <m:f>
                            <m:fPr>
                              <m:ctrlPr>
                                <a:rPr lang="en-US" sz="2200" b="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r>
                            <m:rPr>
                              <m:sty m:val="p"/>
                            </m:rPr>
                            <a:rPr lang="en-US" sz="2200" b="0" i="0" smtClean="0">
                              <a:latin typeface="Cambria Math" panose="02040503050406030204" pitchFamily="18" charset="0"/>
                            </a:rPr>
                            <m:t>at</m:t>
                          </m:r>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Sub>
                        </m:e>
                      </m:d>
                    </m:oMath>
                  </m:oMathPara>
                </a14:m>
                <a:endParaRPr lang="en-US" sz="2200" dirty="0"/>
              </a:p>
            </p:txBody>
          </p:sp>
        </mc:Choice>
        <mc:Fallback xmlns="">
          <p:sp>
            <p:nvSpPr>
              <p:cNvPr id="108" name="TextBox 107"/>
              <p:cNvSpPr txBox="1">
                <a:spLocks noRot="1" noChangeAspect="1" noMove="1" noResize="1" noEditPoints="1" noAdjustHandles="1" noChangeArrowheads="1" noChangeShapeType="1" noTextEdit="1"/>
              </p:cNvSpPr>
              <p:nvPr/>
            </p:nvSpPr>
            <p:spPr>
              <a:xfrm>
                <a:off x="4759169" y="4094724"/>
                <a:ext cx="3334545" cy="2459263"/>
              </a:xfrm>
              <a:prstGeom prst="rect">
                <a:avLst/>
              </a:prstGeom>
              <a:blipFill>
                <a:blip r:embed="rId11"/>
                <a:stretch>
                  <a:fillRect l="-2377" t="-1737"/>
                </a:stretch>
              </a:blipFill>
            </p:spPr>
            <p:txBody>
              <a:bodyPr/>
              <a:lstStyle/>
              <a:p>
                <a:r>
                  <a:rPr lang="en-US">
                    <a:noFill/>
                  </a:rPr>
                  <a:t> </a:t>
                </a:r>
              </a:p>
            </p:txBody>
          </p:sp>
        </mc:Fallback>
      </mc:AlternateContent>
      <p:grpSp>
        <p:nvGrpSpPr>
          <p:cNvPr id="26" name="Group 25"/>
          <p:cNvGrpSpPr/>
          <p:nvPr/>
        </p:nvGrpSpPr>
        <p:grpSpPr>
          <a:xfrm>
            <a:off x="8181113" y="3846637"/>
            <a:ext cx="2600827" cy="2523154"/>
            <a:chOff x="8181113" y="3846637"/>
            <a:chExt cx="2600827" cy="2523154"/>
          </a:xfrm>
        </p:grpSpPr>
        <p:grpSp>
          <p:nvGrpSpPr>
            <p:cNvPr id="49" name="Group 48"/>
            <p:cNvGrpSpPr/>
            <p:nvPr/>
          </p:nvGrpSpPr>
          <p:grpSpPr>
            <a:xfrm>
              <a:off x="8181113" y="3846637"/>
              <a:ext cx="2600827" cy="2523154"/>
              <a:chOff x="85793" y="-275843"/>
              <a:chExt cx="1741250" cy="1436827"/>
            </a:xfrm>
          </p:grpSpPr>
          <p:cxnSp>
            <p:nvCxnSpPr>
              <p:cNvPr id="50" name="Straight Connector 49"/>
              <p:cNvCxnSpPr/>
              <p:nvPr/>
            </p:nvCxnSpPr>
            <p:spPr>
              <a:xfrm flipH="1">
                <a:off x="277302" y="-108098"/>
                <a:ext cx="17666" cy="126908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V="1">
                <a:off x="280718" y="753693"/>
                <a:ext cx="1384502" cy="117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2" name="Text Box 2"/>
              <p:cNvSpPr txBox="1">
                <a:spLocks noChangeArrowheads="1"/>
              </p:cNvSpPr>
              <p:nvPr/>
            </p:nvSpPr>
            <p:spPr bwMode="auto">
              <a:xfrm>
                <a:off x="85793" y="-275843"/>
                <a:ext cx="150834" cy="128588"/>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x</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3" name="Text Box 2"/>
              <p:cNvSpPr txBox="1">
                <a:spLocks noChangeArrowheads="1"/>
              </p:cNvSpPr>
              <p:nvPr/>
            </p:nvSpPr>
            <p:spPr bwMode="auto">
              <a:xfrm>
                <a:off x="1675487" y="683983"/>
                <a:ext cx="151556" cy="15295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sp>
          <p:nvSpPr>
            <p:cNvPr id="25" name="Freeform: Shape 24"/>
            <p:cNvSpPr/>
            <p:nvPr/>
          </p:nvSpPr>
          <p:spPr>
            <a:xfrm>
              <a:off x="8470232" y="4090736"/>
              <a:ext cx="1824528" cy="2131239"/>
            </a:xfrm>
            <a:custGeom>
              <a:avLst/>
              <a:gdLst>
                <a:gd name="connsiteX0" fmla="*/ 0 w 1572126"/>
                <a:gd name="connsiteY0" fmla="*/ 1203158 h 1819076"/>
                <a:gd name="connsiteX1" fmla="*/ 224589 w 1572126"/>
                <a:gd name="connsiteY1" fmla="*/ 1588168 h 1819076"/>
                <a:gd name="connsiteX2" fmla="*/ 529389 w 1572126"/>
                <a:gd name="connsiteY2" fmla="*/ 1796716 h 1819076"/>
                <a:gd name="connsiteX3" fmla="*/ 882315 w 1572126"/>
                <a:gd name="connsiteY3" fmla="*/ 1780674 h 1819076"/>
                <a:gd name="connsiteX4" fmla="*/ 1106905 w 1572126"/>
                <a:gd name="connsiteY4" fmla="*/ 1507958 h 1819076"/>
                <a:gd name="connsiteX5" fmla="*/ 1267326 w 1572126"/>
                <a:gd name="connsiteY5" fmla="*/ 1219200 h 1819076"/>
                <a:gd name="connsiteX6" fmla="*/ 1411705 w 1572126"/>
                <a:gd name="connsiteY6" fmla="*/ 802105 h 1819076"/>
                <a:gd name="connsiteX7" fmla="*/ 1572126 w 1572126"/>
                <a:gd name="connsiteY7" fmla="*/ 0 h 1819076"/>
                <a:gd name="connsiteX0" fmla="*/ 0 w 1572126"/>
                <a:gd name="connsiteY0" fmla="*/ 1203158 h 1801564"/>
                <a:gd name="connsiteX1" fmla="*/ 224589 w 1572126"/>
                <a:gd name="connsiteY1" fmla="*/ 1588168 h 1801564"/>
                <a:gd name="connsiteX2" fmla="*/ 529389 w 1572126"/>
                <a:gd name="connsiteY2" fmla="*/ 1796716 h 1801564"/>
                <a:gd name="connsiteX3" fmla="*/ 837282 w 1572126"/>
                <a:gd name="connsiteY3" fmla="*/ 1716505 h 1801564"/>
                <a:gd name="connsiteX4" fmla="*/ 1106905 w 1572126"/>
                <a:gd name="connsiteY4" fmla="*/ 1507958 h 1801564"/>
                <a:gd name="connsiteX5" fmla="*/ 1267326 w 1572126"/>
                <a:gd name="connsiteY5" fmla="*/ 1219200 h 1801564"/>
                <a:gd name="connsiteX6" fmla="*/ 1411705 w 1572126"/>
                <a:gd name="connsiteY6" fmla="*/ 802105 h 1801564"/>
                <a:gd name="connsiteX7" fmla="*/ 1572126 w 1572126"/>
                <a:gd name="connsiteY7" fmla="*/ 0 h 1801564"/>
                <a:gd name="connsiteX0" fmla="*/ 0 w 1572126"/>
                <a:gd name="connsiteY0" fmla="*/ 1203158 h 1807310"/>
                <a:gd name="connsiteX1" fmla="*/ 224589 w 1572126"/>
                <a:gd name="connsiteY1" fmla="*/ 1588168 h 1807310"/>
                <a:gd name="connsiteX2" fmla="*/ 529389 w 1572126"/>
                <a:gd name="connsiteY2" fmla="*/ 1796716 h 1807310"/>
                <a:gd name="connsiteX3" fmla="*/ 852293 w 1572126"/>
                <a:gd name="connsiteY3" fmla="*/ 1748590 h 1807310"/>
                <a:gd name="connsiteX4" fmla="*/ 1106905 w 1572126"/>
                <a:gd name="connsiteY4" fmla="*/ 1507958 h 1807310"/>
                <a:gd name="connsiteX5" fmla="*/ 1267326 w 1572126"/>
                <a:gd name="connsiteY5" fmla="*/ 1219200 h 1807310"/>
                <a:gd name="connsiteX6" fmla="*/ 1411705 w 1572126"/>
                <a:gd name="connsiteY6" fmla="*/ 802105 h 1807310"/>
                <a:gd name="connsiteX7" fmla="*/ 1572126 w 1572126"/>
                <a:gd name="connsiteY7" fmla="*/ 0 h 1807310"/>
                <a:gd name="connsiteX0" fmla="*/ 0 w 1572126"/>
                <a:gd name="connsiteY0" fmla="*/ 1203158 h 1807310"/>
                <a:gd name="connsiteX1" fmla="*/ 224589 w 1572126"/>
                <a:gd name="connsiteY1" fmla="*/ 1588168 h 1807310"/>
                <a:gd name="connsiteX2" fmla="*/ 529389 w 1572126"/>
                <a:gd name="connsiteY2" fmla="*/ 1796716 h 1807310"/>
                <a:gd name="connsiteX3" fmla="*/ 852293 w 1572126"/>
                <a:gd name="connsiteY3" fmla="*/ 1748590 h 1807310"/>
                <a:gd name="connsiteX4" fmla="*/ 1106905 w 1572126"/>
                <a:gd name="connsiteY4" fmla="*/ 1507958 h 1807310"/>
                <a:gd name="connsiteX5" fmla="*/ 1267326 w 1572126"/>
                <a:gd name="connsiteY5" fmla="*/ 1219200 h 1807310"/>
                <a:gd name="connsiteX6" fmla="*/ 1441726 w 1572126"/>
                <a:gd name="connsiteY6" fmla="*/ 753979 h 1807310"/>
                <a:gd name="connsiteX7" fmla="*/ 1572126 w 1572126"/>
                <a:gd name="connsiteY7" fmla="*/ 0 h 1807310"/>
                <a:gd name="connsiteX0" fmla="*/ 0 w 1617158"/>
                <a:gd name="connsiteY0" fmla="*/ 1203158 h 1807310"/>
                <a:gd name="connsiteX1" fmla="*/ 224589 w 1617158"/>
                <a:gd name="connsiteY1" fmla="*/ 1588168 h 1807310"/>
                <a:gd name="connsiteX2" fmla="*/ 529389 w 1617158"/>
                <a:gd name="connsiteY2" fmla="*/ 1796716 h 1807310"/>
                <a:gd name="connsiteX3" fmla="*/ 852293 w 1617158"/>
                <a:gd name="connsiteY3" fmla="*/ 1748590 h 1807310"/>
                <a:gd name="connsiteX4" fmla="*/ 1106905 w 1617158"/>
                <a:gd name="connsiteY4" fmla="*/ 1507958 h 1807310"/>
                <a:gd name="connsiteX5" fmla="*/ 1267326 w 1617158"/>
                <a:gd name="connsiteY5" fmla="*/ 1219200 h 1807310"/>
                <a:gd name="connsiteX6" fmla="*/ 1441726 w 1617158"/>
                <a:gd name="connsiteY6" fmla="*/ 753979 h 1807310"/>
                <a:gd name="connsiteX7" fmla="*/ 1617158 w 1617158"/>
                <a:gd name="connsiteY7" fmla="*/ 0 h 1807310"/>
                <a:gd name="connsiteX0" fmla="*/ 0 w 1617158"/>
                <a:gd name="connsiteY0" fmla="*/ 1203158 h 1807310"/>
                <a:gd name="connsiteX1" fmla="*/ 224589 w 1617158"/>
                <a:gd name="connsiteY1" fmla="*/ 1588168 h 1807310"/>
                <a:gd name="connsiteX2" fmla="*/ 589432 w 1617158"/>
                <a:gd name="connsiteY2" fmla="*/ 1796716 h 1807310"/>
                <a:gd name="connsiteX3" fmla="*/ 852293 w 1617158"/>
                <a:gd name="connsiteY3" fmla="*/ 1748590 h 1807310"/>
                <a:gd name="connsiteX4" fmla="*/ 1106905 w 1617158"/>
                <a:gd name="connsiteY4" fmla="*/ 1507958 h 1807310"/>
                <a:gd name="connsiteX5" fmla="*/ 1267326 w 1617158"/>
                <a:gd name="connsiteY5" fmla="*/ 1219200 h 1807310"/>
                <a:gd name="connsiteX6" fmla="*/ 1441726 w 1617158"/>
                <a:gd name="connsiteY6" fmla="*/ 753979 h 1807310"/>
                <a:gd name="connsiteX7" fmla="*/ 1617158 w 1617158"/>
                <a:gd name="connsiteY7" fmla="*/ 0 h 1807310"/>
                <a:gd name="connsiteX0" fmla="*/ 0 w 1617158"/>
                <a:gd name="connsiteY0" fmla="*/ 1203158 h 1794355"/>
                <a:gd name="connsiteX1" fmla="*/ 224589 w 1617158"/>
                <a:gd name="connsiteY1" fmla="*/ 1588168 h 1794355"/>
                <a:gd name="connsiteX2" fmla="*/ 544400 w 1617158"/>
                <a:gd name="connsiteY2" fmla="*/ 1780674 h 1794355"/>
                <a:gd name="connsiteX3" fmla="*/ 852293 w 1617158"/>
                <a:gd name="connsiteY3" fmla="*/ 1748590 h 1794355"/>
                <a:gd name="connsiteX4" fmla="*/ 1106905 w 1617158"/>
                <a:gd name="connsiteY4" fmla="*/ 1507958 h 1794355"/>
                <a:gd name="connsiteX5" fmla="*/ 1267326 w 1617158"/>
                <a:gd name="connsiteY5" fmla="*/ 1219200 h 1794355"/>
                <a:gd name="connsiteX6" fmla="*/ 1441726 w 1617158"/>
                <a:gd name="connsiteY6" fmla="*/ 753979 h 1794355"/>
                <a:gd name="connsiteX7" fmla="*/ 1617158 w 1617158"/>
                <a:gd name="connsiteY7" fmla="*/ 0 h 1794355"/>
                <a:gd name="connsiteX0" fmla="*/ 0 w 1707223"/>
                <a:gd name="connsiteY0" fmla="*/ 1540042 h 2131239"/>
                <a:gd name="connsiteX1" fmla="*/ 224589 w 1707223"/>
                <a:gd name="connsiteY1" fmla="*/ 1925052 h 2131239"/>
                <a:gd name="connsiteX2" fmla="*/ 544400 w 1707223"/>
                <a:gd name="connsiteY2" fmla="*/ 2117558 h 2131239"/>
                <a:gd name="connsiteX3" fmla="*/ 852293 w 1707223"/>
                <a:gd name="connsiteY3" fmla="*/ 2085474 h 2131239"/>
                <a:gd name="connsiteX4" fmla="*/ 1106905 w 1707223"/>
                <a:gd name="connsiteY4" fmla="*/ 1844842 h 2131239"/>
                <a:gd name="connsiteX5" fmla="*/ 1267326 w 1707223"/>
                <a:gd name="connsiteY5" fmla="*/ 1556084 h 2131239"/>
                <a:gd name="connsiteX6" fmla="*/ 1441726 w 1707223"/>
                <a:gd name="connsiteY6" fmla="*/ 1090863 h 2131239"/>
                <a:gd name="connsiteX7" fmla="*/ 1707223 w 1707223"/>
                <a:gd name="connsiteY7" fmla="*/ 0 h 2131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07223" h="2131239">
                  <a:moveTo>
                    <a:pt x="0" y="1540042"/>
                  </a:moveTo>
                  <a:cubicBezTo>
                    <a:pt x="68179" y="1683084"/>
                    <a:pt x="133856" y="1828799"/>
                    <a:pt x="224589" y="1925052"/>
                  </a:cubicBezTo>
                  <a:cubicBezTo>
                    <a:pt x="315322" y="2021305"/>
                    <a:pt x="439783" y="2090821"/>
                    <a:pt x="544400" y="2117558"/>
                  </a:cubicBezTo>
                  <a:cubicBezTo>
                    <a:pt x="649017" y="2144295"/>
                    <a:pt x="758542" y="2130927"/>
                    <a:pt x="852293" y="2085474"/>
                  </a:cubicBezTo>
                  <a:cubicBezTo>
                    <a:pt x="946044" y="2040021"/>
                    <a:pt x="1037733" y="1933074"/>
                    <a:pt x="1106905" y="1844842"/>
                  </a:cubicBezTo>
                  <a:cubicBezTo>
                    <a:pt x="1176077" y="1756610"/>
                    <a:pt x="1211523" y="1681747"/>
                    <a:pt x="1267326" y="1556084"/>
                  </a:cubicBezTo>
                  <a:cubicBezTo>
                    <a:pt x="1323130" y="1430421"/>
                    <a:pt x="1368410" y="1350210"/>
                    <a:pt x="1441726" y="1090863"/>
                  </a:cubicBezTo>
                  <a:cubicBezTo>
                    <a:pt x="1515042" y="831516"/>
                    <a:pt x="1652412" y="299452"/>
                    <a:pt x="1707223" y="0"/>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grpSp>
      <p:cxnSp>
        <p:nvCxnSpPr>
          <p:cNvPr id="5" name="Straight Connector 4"/>
          <p:cNvCxnSpPr/>
          <p:nvPr/>
        </p:nvCxnSpPr>
        <p:spPr>
          <a:xfrm>
            <a:off x="3471620" y="1016528"/>
            <a:ext cx="0" cy="5704947"/>
          </a:xfrm>
          <a:prstGeom prst="line">
            <a:avLst/>
          </a:prstGeom>
          <a:ln>
            <a:prstDash val="dash"/>
          </a:ln>
        </p:spPr>
        <p:style>
          <a:lnRef idx="1">
            <a:schemeClr val="dk1"/>
          </a:lnRef>
          <a:fillRef idx="0">
            <a:schemeClr val="dk1"/>
          </a:fillRef>
          <a:effectRef idx="0">
            <a:schemeClr val="dk1"/>
          </a:effectRef>
          <a:fontRef idx="minor">
            <a:schemeClr val="tx1"/>
          </a:fontRef>
        </p:style>
      </p:cxnSp>
    </p:spTree>
    <p:custDataLst>
      <p:tags r:id="rId1"/>
    </p:custDataLst>
    <p:extLst>
      <p:ext uri="{BB962C8B-B14F-4D97-AF65-F5344CB8AC3E}">
        <p14:creationId xmlns:p14="http://schemas.microsoft.com/office/powerpoint/2010/main" val="37109127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108" grpId="0"/>
    </p:bldLst>
  </p:timing>
  <p:extLst mod="1"/>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PhET</a:t>
            </a:r>
            <a:r>
              <a:rPr lang="en-US" b="1" dirty="0"/>
              <a:t> Interactive Simulations</a:t>
            </a:r>
          </a:p>
        </p:txBody>
      </p:sp>
      <p:sp>
        <p:nvSpPr>
          <p:cNvPr id="3" name="Content Placeholder 2"/>
          <p:cNvSpPr>
            <a:spLocks noGrp="1"/>
          </p:cNvSpPr>
          <p:nvPr>
            <p:ph idx="1"/>
          </p:nvPr>
        </p:nvSpPr>
        <p:spPr/>
        <p:txBody>
          <a:bodyPr/>
          <a:lstStyle/>
          <a:p>
            <a:pPr>
              <a:spcAft>
                <a:spcPts val="1200"/>
              </a:spcAft>
            </a:pPr>
            <a:r>
              <a:rPr lang="en-US" dirty="0">
                <a:hlinkClick r:id="rId2"/>
              </a:rPr>
              <a:t>https://phet.colorado.edu/en/simulation/legacy/moving-man</a:t>
            </a:r>
            <a:r>
              <a:rPr lang="en-US" dirty="0"/>
              <a:t> </a:t>
            </a:r>
          </a:p>
          <a:p>
            <a:pPr>
              <a:spcAft>
                <a:spcPts val="1200"/>
              </a:spcAft>
            </a:pPr>
            <a:r>
              <a:rPr lang="en-US" dirty="0"/>
              <a:t>The Moving Man Simulation (need to download and enable Java)</a:t>
            </a:r>
          </a:p>
          <a:p>
            <a:pPr>
              <a:spcAft>
                <a:spcPts val="1200"/>
              </a:spcAft>
            </a:pPr>
            <a:r>
              <a:rPr lang="en-US" dirty="0"/>
              <a:t>Used to generate x(t), v(t), a(t) graphs for different initial conditions</a:t>
            </a:r>
          </a:p>
        </p:txBody>
      </p:sp>
      <p:sp>
        <p:nvSpPr>
          <p:cNvPr id="4" name="Slide Number Placeholder 3"/>
          <p:cNvSpPr>
            <a:spLocks noGrp="1"/>
          </p:cNvSpPr>
          <p:nvPr>
            <p:ph type="sldNum" sz="quarter" idx="12"/>
          </p:nvPr>
        </p:nvSpPr>
        <p:spPr/>
        <p:txBody>
          <a:bodyPr/>
          <a:lstStyle/>
          <a:p>
            <a:fld id="{D53E3F94-F532-4A3C-8342-C687332B96EC}" type="slidenum">
              <a:rPr lang="en-US" smtClean="0"/>
              <a:t>15</a:t>
            </a:fld>
            <a:endParaRPr lang="en-US"/>
          </a:p>
        </p:txBody>
      </p:sp>
    </p:spTree>
    <p:extLst>
      <p:ext uri="{BB962C8B-B14F-4D97-AF65-F5344CB8AC3E}">
        <p14:creationId xmlns:p14="http://schemas.microsoft.com/office/powerpoint/2010/main" val="24345454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PhET</a:t>
            </a:r>
            <a:r>
              <a:rPr lang="en-US" b="1" dirty="0"/>
              <a:t> Interactive Simulations</a:t>
            </a:r>
          </a:p>
        </p:txBody>
      </p:sp>
      <p:sp>
        <p:nvSpPr>
          <p:cNvPr id="3" name="Content Placeholder 2"/>
          <p:cNvSpPr>
            <a:spLocks noGrp="1"/>
          </p:cNvSpPr>
          <p:nvPr>
            <p:ph idx="1"/>
          </p:nvPr>
        </p:nvSpPr>
        <p:spPr>
          <a:xfrm>
            <a:off x="497239" y="1658170"/>
            <a:ext cx="4229746" cy="4351338"/>
          </a:xfrm>
        </p:spPr>
        <p:txBody>
          <a:bodyPr>
            <a:normAutofit/>
          </a:bodyPr>
          <a:lstStyle/>
          <a:p>
            <a:pPr>
              <a:spcAft>
                <a:spcPts val="1200"/>
              </a:spcAft>
            </a:pPr>
            <a:r>
              <a:rPr lang="en-US" sz="2400" dirty="0">
                <a:hlinkClick r:id="rId2"/>
              </a:rPr>
              <a:t>https://phet.colorado.edu/en/simulation/legacy/moving-man</a:t>
            </a:r>
            <a:r>
              <a:rPr lang="en-US" sz="2400" dirty="0"/>
              <a:t> </a:t>
            </a:r>
          </a:p>
          <a:p>
            <a:pPr>
              <a:spcAft>
                <a:spcPts val="1200"/>
              </a:spcAft>
            </a:pPr>
            <a:r>
              <a:rPr lang="en-US" sz="2400" dirty="0"/>
              <a:t>The Moving Man Simulation (need to download and enable Java)</a:t>
            </a:r>
          </a:p>
          <a:p>
            <a:pPr>
              <a:spcAft>
                <a:spcPts val="1200"/>
              </a:spcAft>
            </a:pPr>
            <a:r>
              <a:rPr lang="en-US" sz="2400" dirty="0"/>
              <a:t>Used to generate x(t), v(t), a(t) graphs for different initial conditions</a:t>
            </a:r>
          </a:p>
        </p:txBody>
      </p:sp>
      <p:sp>
        <p:nvSpPr>
          <p:cNvPr id="4" name="Slide Number Placeholder 3"/>
          <p:cNvSpPr>
            <a:spLocks noGrp="1"/>
          </p:cNvSpPr>
          <p:nvPr>
            <p:ph type="sldNum" sz="quarter" idx="12"/>
          </p:nvPr>
        </p:nvSpPr>
        <p:spPr/>
        <p:txBody>
          <a:bodyPr/>
          <a:lstStyle/>
          <a:p>
            <a:fld id="{D53E3F94-F532-4A3C-8342-C687332B96EC}" type="slidenum">
              <a:rPr lang="en-US" smtClean="0"/>
              <a:t>16</a:t>
            </a:fld>
            <a:endParaRPr lang="en-US"/>
          </a:p>
        </p:txBody>
      </p:sp>
      <p:pic>
        <p:nvPicPr>
          <p:cNvPr id="6" name="Picture 5" descr="The Moving Man (2.0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4228" y="1171843"/>
            <a:ext cx="7096294" cy="5045022"/>
          </a:xfrm>
          <a:prstGeom prst="rect">
            <a:avLst/>
          </a:prstGeom>
        </p:spPr>
      </p:pic>
    </p:spTree>
    <p:extLst>
      <p:ext uri="{BB962C8B-B14F-4D97-AF65-F5344CB8AC3E}">
        <p14:creationId xmlns:p14="http://schemas.microsoft.com/office/powerpoint/2010/main" val="39971729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214" y="150072"/>
            <a:ext cx="10515600" cy="1325563"/>
          </a:xfrm>
        </p:spPr>
        <p:txBody>
          <a:bodyPr/>
          <a:lstStyle/>
          <a:p>
            <a:r>
              <a:rPr lang="en-US" b="1" dirty="0">
                <a:latin typeface="+mn-lt"/>
              </a:rPr>
              <a:t>Free-fall: Light and Heavy Objects Falling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97239" y="1582631"/>
                <a:ext cx="6368512" cy="4742724"/>
              </a:xfrm>
            </p:spPr>
            <p:txBody>
              <a:bodyPr>
                <a:normAutofit/>
              </a:bodyPr>
              <a:lstStyle/>
              <a:p>
                <a:pPr algn="just">
                  <a:spcAft>
                    <a:spcPts val="600"/>
                  </a:spcAft>
                </a:pPr>
                <a:r>
                  <a:rPr lang="en-US" sz="2400" dirty="0"/>
                  <a:t>All objects (regardless of mass) accelerate by -9.8 m/</a:t>
                </a:r>
                <a14:m>
                  <m:oMath xmlns:m="http://schemas.openxmlformats.org/officeDocument/2006/math">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𝑠</m:t>
                        </m:r>
                      </m:e>
                      <m:sup>
                        <m:r>
                          <a:rPr lang="en-US" sz="2400" b="0" i="1" smtClean="0">
                            <a:latin typeface="Cambria Math" panose="02040503050406030204" pitchFamily="18" charset="0"/>
                          </a:rPr>
                          <m:t>2</m:t>
                        </m:r>
                      </m:sup>
                    </m:sSup>
                  </m:oMath>
                </a14:m>
                <a:r>
                  <a:rPr lang="en-US" sz="2400" dirty="0"/>
                  <a:t> when falling </a:t>
                </a:r>
                <a14:m>
                  <m:oMath xmlns:m="http://schemas.openxmlformats.org/officeDocument/2006/math">
                    <m:r>
                      <a:rPr lang="en-US" sz="2400" b="0" i="1" smtClean="0">
                        <a:latin typeface="Cambria Math" panose="02040503050406030204" pitchFamily="18" charset="0"/>
                      </a:rPr>
                      <m:t>(</m:t>
                    </m:r>
                  </m:oMath>
                </a14:m>
                <a:r>
                  <a:rPr lang="en-US" sz="2400" b="0" i="0" dirty="0"/>
                  <a:t>acceleration of free-fall:</a:t>
                </a:r>
                <a14:m>
                  <m:oMath xmlns:m="http://schemas.openxmlformats.org/officeDocument/2006/math">
                    <m:r>
                      <a:rPr lang="en-US" sz="2400" b="0" i="1" smtClean="0">
                        <a:latin typeface="Cambria Math" panose="02040503050406030204" pitchFamily="18" charset="0"/>
                      </a:rPr>
                      <m:t> </m:t>
                    </m:r>
                    <m:r>
                      <a:rPr lang="en-US" sz="2400" b="1" i="1" smtClean="0">
                        <a:latin typeface="Cambria Math" panose="02040503050406030204" pitchFamily="18" charset="0"/>
                      </a:rPr>
                      <m:t>𝒈</m:t>
                    </m:r>
                    <m:r>
                      <a:rPr lang="en-US" sz="2400" b="1" i="1" smtClean="0">
                        <a:latin typeface="Cambria Math" panose="02040503050406030204" pitchFamily="18" charset="0"/>
                      </a:rPr>
                      <m:t>=</m:t>
                    </m:r>
                    <m:r>
                      <a:rPr lang="en-US" sz="2400" b="1" i="1" smtClean="0">
                        <a:latin typeface="Cambria Math" panose="02040503050406030204" pitchFamily="18" charset="0"/>
                      </a:rPr>
                      <m:t>𝟗</m:t>
                    </m:r>
                    <m:r>
                      <a:rPr lang="en-US" sz="2400" b="1" i="1" smtClean="0">
                        <a:latin typeface="Cambria Math" panose="02040503050406030204" pitchFamily="18" charset="0"/>
                      </a:rPr>
                      <m:t>.</m:t>
                    </m:r>
                    <m:r>
                      <a:rPr lang="en-US" sz="2400" b="1" i="1" smtClean="0">
                        <a:latin typeface="Cambria Math" panose="02040503050406030204" pitchFamily="18" charset="0"/>
                      </a:rPr>
                      <m:t>𝟖</m:t>
                    </m:r>
                  </m:oMath>
                </a14:m>
                <a:r>
                  <a:rPr lang="en-US" sz="2400" b="1" dirty="0"/>
                  <a:t> m/</a:t>
                </a:r>
                <a14:m>
                  <m:oMath xmlns:m="http://schemas.openxmlformats.org/officeDocument/2006/math">
                    <m:sSup>
                      <m:sSupPr>
                        <m:ctrlPr>
                          <a:rPr lang="en-US" sz="2400" b="1" i="1" smtClean="0">
                            <a:latin typeface="Cambria Math" panose="02040503050406030204" pitchFamily="18" charset="0"/>
                          </a:rPr>
                        </m:ctrlPr>
                      </m:sSupPr>
                      <m:e>
                        <m:r>
                          <a:rPr lang="en-US" sz="2400" b="1" i="1" smtClean="0">
                            <a:latin typeface="Cambria Math" panose="02040503050406030204" pitchFamily="18" charset="0"/>
                          </a:rPr>
                          <m:t>𝒔</m:t>
                        </m:r>
                      </m:e>
                      <m:sup>
                        <m:r>
                          <a:rPr lang="en-US" sz="2400" b="1" i="1" smtClean="0">
                            <a:latin typeface="Cambria Math" panose="02040503050406030204" pitchFamily="18" charset="0"/>
                          </a:rPr>
                          <m:t>𝟐</m:t>
                        </m:r>
                      </m:sup>
                    </m:sSup>
                  </m:oMath>
                </a14:m>
                <a:r>
                  <a:rPr lang="en-US" sz="2400" dirty="0"/>
                  <a:t>)</a:t>
                </a:r>
              </a:p>
              <a:p>
                <a:pPr algn="just">
                  <a:spcAft>
                    <a:spcPts val="600"/>
                  </a:spcAft>
                </a:pPr>
                <a:r>
                  <a:rPr lang="en-US" sz="2400" dirty="0"/>
                  <a:t>Therefore, any two objects having the same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𝑣</m:t>
                        </m:r>
                      </m:e>
                      <m:sub>
                        <m:r>
                          <a:rPr lang="en-US" sz="2400" b="0" i="1" smtClean="0">
                            <a:latin typeface="Cambria Math" panose="02040503050406030204" pitchFamily="18" charset="0"/>
                          </a:rPr>
                          <m:t>𝑖</m:t>
                        </m:r>
                      </m:sub>
                    </m:sSub>
                  </m:oMath>
                </a14:m>
                <a:r>
                  <a:rPr lang="en-US" sz="2400" dirty="0"/>
                  <a:t> and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𝑖</m:t>
                        </m:r>
                      </m:sub>
                    </m:sSub>
                  </m:oMath>
                </a14:m>
                <a:r>
                  <a:rPr lang="en-US" sz="2400" dirty="0"/>
                  <a:t> will take equal time to fall to the ground</a:t>
                </a:r>
              </a:p>
              <a:p>
                <a:pPr algn="just">
                  <a:spcAft>
                    <a:spcPts val="600"/>
                  </a:spcAft>
                </a:pPr>
                <a:r>
                  <a:rPr lang="en-US" sz="2400" dirty="0"/>
                  <a:t>In practice, a feather falls slower than a metal ball because of air resistance (i.e. air resistance reduces acceleration of feather considerably more than it reduces the acceleration of the ball)</a:t>
                </a:r>
              </a:p>
              <a:p>
                <a:pPr algn="just">
                  <a:spcAft>
                    <a:spcPts val="600"/>
                  </a:spcAft>
                </a:pPr>
                <a:r>
                  <a:rPr lang="en-US" sz="2400" dirty="0"/>
                  <a:t>If air is removed (e.g. in a vacuum), then a feather and a metal ball will fall in equal time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97239" y="1582631"/>
                <a:ext cx="6368512" cy="4742724"/>
              </a:xfrm>
              <a:blipFill>
                <a:blip r:embed="rId4"/>
                <a:stretch>
                  <a:fillRect l="-1341" t="-1799" r="-1533" b="-1157"/>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D53E3F94-F532-4A3C-8342-C687332B96EC}" type="slidenum">
              <a:rPr lang="en-US" smtClean="0"/>
              <a:t>17</a:t>
            </a:fld>
            <a:endParaRPr lang="en-US" dirty="0"/>
          </a:p>
        </p:txBody>
      </p:sp>
      <p:grpSp>
        <p:nvGrpSpPr>
          <p:cNvPr id="7" name="Group 6"/>
          <p:cNvGrpSpPr/>
          <p:nvPr/>
        </p:nvGrpSpPr>
        <p:grpSpPr>
          <a:xfrm>
            <a:off x="7037902" y="1776340"/>
            <a:ext cx="4961808" cy="4279304"/>
            <a:chOff x="7115393" y="1475635"/>
            <a:chExt cx="4961808" cy="4279304"/>
          </a:xfrm>
        </p:grpSpPr>
        <p:pic>
          <p:nvPicPr>
            <p:cNvPr id="5" name="Picture 4"/>
            <p:cNvPicPr>
              <a:picLocks noChangeAspect="1"/>
            </p:cNvPicPr>
            <p:nvPr/>
          </p:nvPicPr>
          <p:blipFill rotWithShape="1">
            <a:blip r:embed="rId5"/>
            <a:srcRect l="19435" t="13333" r="22500" b="26553"/>
            <a:stretch/>
          </p:blipFill>
          <p:spPr>
            <a:xfrm>
              <a:off x="7227904" y="1475635"/>
              <a:ext cx="4736787" cy="3677894"/>
            </a:xfrm>
            <a:prstGeom prst="rect">
              <a:avLst/>
            </a:prstGeom>
          </p:spPr>
        </p:pic>
        <p:sp>
          <p:nvSpPr>
            <p:cNvPr id="6" name="Rectangle 5"/>
            <p:cNvSpPr/>
            <p:nvPr/>
          </p:nvSpPr>
          <p:spPr>
            <a:xfrm>
              <a:off x="7115393" y="5385607"/>
              <a:ext cx="4961808" cy="369332"/>
            </a:xfrm>
            <a:prstGeom prst="rect">
              <a:avLst/>
            </a:prstGeom>
          </p:spPr>
          <p:txBody>
            <a:bodyPr wrap="none">
              <a:spAutoFit/>
            </a:bodyPr>
            <a:lstStyle/>
            <a:p>
              <a:pPr algn="ctr">
                <a:spcAft>
                  <a:spcPts val="600"/>
                </a:spcAft>
              </a:pPr>
              <a:r>
                <a:rPr lang="en-US" dirty="0">
                  <a:hlinkClick r:id="rId6"/>
                </a:rPr>
                <a:t>https://www.youtube.com/watch?v=frZ9dN_ATew</a:t>
              </a:r>
              <a:r>
                <a:rPr lang="en-US" dirty="0"/>
                <a:t> </a:t>
              </a:r>
            </a:p>
          </p:txBody>
        </p:sp>
      </p:grpSp>
    </p:spTree>
    <p:extLst>
      <p:ext uri="{BB962C8B-B14F-4D97-AF65-F5344CB8AC3E}">
        <p14:creationId xmlns:p14="http://schemas.microsoft.com/office/powerpoint/2010/main" val="26914066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429" y="544512"/>
            <a:ext cx="10918371" cy="1325563"/>
          </a:xfrm>
        </p:spPr>
        <p:txBody>
          <a:bodyPr>
            <a:noAutofit/>
          </a:bodyPr>
          <a:lstStyle/>
          <a:p>
            <a:pPr marL="457200" indent="-457200" algn="just">
              <a:buFont typeface="Arial" panose="020B0604020202020204" pitchFamily="34" charset="0"/>
              <a:buChar char="•"/>
            </a:pPr>
            <a:r>
              <a:rPr lang="en-US" sz="2800" dirty="0">
                <a:latin typeface="+mn-lt"/>
              </a:rPr>
              <a:t>A diver jumps upwards off a diving board with a speed of </a:t>
            </a:r>
            <a:r>
              <a:rPr lang="en-US" sz="2800" b="1" dirty="0">
                <a:latin typeface="+mn-lt"/>
              </a:rPr>
              <a:t>1.8 m/s</a:t>
            </a:r>
            <a:r>
              <a:rPr lang="en-US" sz="2800" dirty="0">
                <a:latin typeface="+mn-lt"/>
              </a:rPr>
              <a:t>. The board is </a:t>
            </a:r>
            <a:r>
              <a:rPr lang="en-US" sz="2800" b="1" dirty="0">
                <a:latin typeface="+mn-lt"/>
              </a:rPr>
              <a:t>3 m</a:t>
            </a:r>
            <a:r>
              <a:rPr lang="en-US" sz="2800" dirty="0">
                <a:latin typeface="+mn-lt"/>
              </a:rPr>
              <a:t> above the water. What is the diver’s velocity when she hits the water?</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615941" y="1721596"/>
                <a:ext cx="2648810" cy="2306509"/>
              </a:xfrm>
            </p:spPr>
            <p:txBody>
              <a:bodyPr>
                <a:normAutofit/>
              </a:bodyPr>
              <a:lstStyle/>
              <a:p>
                <a:pPr>
                  <a:spcAft>
                    <a:spcPts val="600"/>
                  </a:spcAft>
                </a:pPr>
                <a14:m>
                  <m:oMath xmlns:m="http://schemas.openxmlformats.org/officeDocument/2006/math">
                    <m:r>
                      <a:rPr lang="en-US" sz="1800" i="1">
                        <a:latin typeface="Cambria Math" panose="02040503050406030204" pitchFamily="18" charset="0"/>
                      </a:rPr>
                      <m:t>𝑎</m:t>
                    </m:r>
                    <m:r>
                      <a:rPr lang="en-US" sz="1800" i="1">
                        <a:latin typeface="Cambria Math" panose="02040503050406030204" pitchFamily="18" charset="0"/>
                      </a:rPr>
                      <m:t>=−</m:t>
                    </m:r>
                    <m:r>
                      <a:rPr lang="en-US" sz="1800" i="1">
                        <a:latin typeface="Cambria Math" panose="02040503050406030204" pitchFamily="18" charset="0"/>
                      </a:rPr>
                      <m:t>𝑔</m:t>
                    </m:r>
                    <m:r>
                      <a:rPr lang="en-US" sz="1800" i="1">
                        <a:latin typeface="Cambria Math" panose="02040503050406030204" pitchFamily="18" charset="0"/>
                      </a:rPr>
                      <m:t>=−9.8 </m:t>
                    </m:r>
                    <m:r>
                      <a:rPr lang="en-US" sz="1800" i="1">
                        <a:latin typeface="Cambria Math" panose="02040503050406030204" pitchFamily="18" charset="0"/>
                      </a:rPr>
                      <m:t>𝑚</m:t>
                    </m:r>
                    <m:r>
                      <a:rPr lang="en-US" sz="1800" i="1">
                        <a:latin typeface="Cambria Math" panose="02040503050406030204" pitchFamily="18" charset="0"/>
                      </a:rPr>
                      <m:t>/</m:t>
                    </m:r>
                    <m:sSup>
                      <m:sSupPr>
                        <m:ctrlPr>
                          <a:rPr lang="en-US" sz="1800" i="1">
                            <a:latin typeface="Cambria Math" panose="02040503050406030204" pitchFamily="18" charset="0"/>
                          </a:rPr>
                        </m:ctrlPr>
                      </m:sSupPr>
                      <m:e>
                        <m:r>
                          <a:rPr lang="en-US" sz="1800" i="1">
                            <a:latin typeface="Cambria Math" panose="02040503050406030204" pitchFamily="18" charset="0"/>
                          </a:rPr>
                          <m:t>𝑠</m:t>
                        </m:r>
                      </m:e>
                      <m:sup>
                        <m:r>
                          <a:rPr lang="en-US" sz="1800" i="1">
                            <a:latin typeface="Cambria Math" panose="02040503050406030204" pitchFamily="18" charset="0"/>
                          </a:rPr>
                          <m:t>2</m:t>
                        </m:r>
                      </m:sup>
                    </m:sSup>
                  </m:oMath>
                </a14:m>
                <a:endParaRPr lang="en-US" sz="1800" b="0" i="1" dirty="0">
                  <a:latin typeface="Cambria Math" panose="02040503050406030204" pitchFamily="18" charset="0"/>
                </a:endParaRPr>
              </a:p>
              <a:p>
                <a:pPr>
                  <a:spcAft>
                    <a:spcPts val="600"/>
                  </a:spcAft>
                </a:pP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𝑣</m:t>
                        </m:r>
                      </m:e>
                      <m:sub>
                        <m:r>
                          <a:rPr lang="en-US" sz="1800" b="0" i="1" smtClean="0">
                            <a:latin typeface="Cambria Math" panose="02040503050406030204" pitchFamily="18" charset="0"/>
                          </a:rPr>
                          <m:t>𝑖</m:t>
                        </m:r>
                      </m:sub>
                    </m:sSub>
                    <m:r>
                      <a:rPr lang="en-US" sz="1800" b="0" i="1" smtClean="0">
                        <a:latin typeface="Cambria Math" panose="02040503050406030204" pitchFamily="18" charset="0"/>
                      </a:rPr>
                      <m:t>= +1.8</m:t>
                    </m:r>
                  </m:oMath>
                </a14:m>
                <a:r>
                  <a:rPr lang="en-US" sz="1800" b="0" i="0" dirty="0">
                    <a:latin typeface="+mj-lt"/>
                  </a:rPr>
                  <a:t> </a:t>
                </a:r>
                <a:r>
                  <a:rPr lang="en-US" sz="1800" b="0" i="1" dirty="0">
                    <a:latin typeface="+mj-lt"/>
                  </a:rPr>
                  <a:t>m/s</a:t>
                </a:r>
                <a:endParaRPr lang="en-US" sz="1800" b="0" i="1" dirty="0"/>
              </a:p>
              <a:p>
                <a:pPr>
                  <a:spcAft>
                    <a:spcPts val="600"/>
                  </a:spcAft>
                </a:pP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𝑦</m:t>
                        </m:r>
                      </m:e>
                      <m:sub>
                        <m:r>
                          <a:rPr lang="en-US" sz="1800" b="0" i="1" smtClean="0">
                            <a:latin typeface="Cambria Math" panose="02040503050406030204" pitchFamily="18" charset="0"/>
                          </a:rPr>
                          <m:t>𝑖</m:t>
                        </m:r>
                      </m:sub>
                    </m:sSub>
                    <m:r>
                      <a:rPr lang="en-US" sz="1800" b="0" i="1" smtClean="0">
                        <a:latin typeface="Cambria Math" panose="02040503050406030204" pitchFamily="18" charset="0"/>
                      </a:rPr>
                      <m:t>= +3 </m:t>
                    </m:r>
                    <m:r>
                      <a:rPr lang="en-US" sz="1800" b="0" i="1" smtClean="0">
                        <a:latin typeface="Cambria Math" panose="02040503050406030204" pitchFamily="18" charset="0"/>
                      </a:rPr>
                      <m:t>𝑚</m:t>
                    </m:r>
                  </m:oMath>
                </a14:m>
                <a:endParaRPr lang="en-US" sz="1800" b="0" dirty="0"/>
              </a:p>
              <a:p>
                <a:pPr>
                  <a:spcAft>
                    <a:spcPts val="600"/>
                  </a:spcAft>
                </a:pP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𝑦</m:t>
                        </m:r>
                      </m:e>
                      <m:sub>
                        <m:r>
                          <a:rPr lang="en-US" sz="1800" b="0" i="1" smtClean="0">
                            <a:latin typeface="Cambria Math" panose="02040503050406030204" pitchFamily="18" charset="0"/>
                          </a:rPr>
                          <m:t>𝑓</m:t>
                        </m:r>
                      </m:sub>
                    </m:sSub>
                    <m:r>
                      <a:rPr lang="en-US" sz="1800" b="0" i="1" smtClean="0">
                        <a:latin typeface="Cambria Math" panose="02040503050406030204" pitchFamily="18" charset="0"/>
                      </a:rPr>
                      <m:t>=0</m:t>
                    </m:r>
                  </m:oMath>
                </a14:m>
                <a:endParaRPr lang="en-US" sz="1800" b="0" dirty="0"/>
              </a:p>
              <a:p>
                <a:pPr>
                  <a:spcAft>
                    <a:spcPts val="600"/>
                  </a:spcAft>
                </a:pP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𝑣</m:t>
                        </m:r>
                      </m:e>
                      <m:sub>
                        <m:r>
                          <a:rPr lang="en-US" sz="1800" b="0" i="1" smtClean="0">
                            <a:latin typeface="Cambria Math" panose="02040503050406030204" pitchFamily="18" charset="0"/>
                          </a:rPr>
                          <m:t>𝑓</m:t>
                        </m:r>
                      </m:sub>
                    </m:sSub>
                    <m:r>
                      <a:rPr lang="en-US" sz="1800" b="0" i="1" smtClean="0">
                        <a:latin typeface="Cambria Math" panose="02040503050406030204" pitchFamily="18" charset="0"/>
                      </a:rPr>
                      <m:t>=?</m:t>
                    </m:r>
                  </m:oMath>
                </a14:m>
                <a:endParaRPr lang="en-US"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615941" y="1721596"/>
                <a:ext cx="2648810" cy="2306509"/>
              </a:xfrm>
              <a:blipFill>
                <a:blip r:embed="rId5"/>
                <a:stretch>
                  <a:fillRect l="-1379" t="-1319"/>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D53E3F94-F532-4A3C-8342-C687332B96EC}" type="slidenum">
              <a:rPr lang="en-US" smtClean="0"/>
              <a:t>18</a:t>
            </a:fld>
            <a:endParaRPr lang="en-US"/>
          </a:p>
        </p:txBody>
      </p:sp>
      <mc:AlternateContent xmlns:mc="http://schemas.openxmlformats.org/markup-compatibility/2006" xmlns:a14="http://schemas.microsoft.com/office/drawing/2010/main">
        <mc:Choice Requires="a14">
          <p:sp>
            <p:nvSpPr>
              <p:cNvPr id="7" name="TextBox 6"/>
              <p:cNvSpPr txBox="1"/>
              <p:nvPr/>
            </p:nvSpPr>
            <p:spPr>
              <a:xfrm>
                <a:off x="3444898" y="4255313"/>
                <a:ext cx="2873252" cy="1899751"/>
              </a:xfrm>
              <a:prstGeom prst="rect">
                <a:avLst/>
              </a:prstGeom>
              <a:noFill/>
              <a:ln>
                <a:solidFill>
                  <a:schemeClr val="tx1"/>
                </a:solidFill>
                <a:prstDash val="dash"/>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m:rPr>
                        <m:sty m:val="p"/>
                      </m:rPr>
                      <a:rPr lang="en-US" b="0" i="0" smtClean="0">
                        <a:latin typeface="Cambria Math" panose="02040503050406030204" pitchFamily="18" charset="0"/>
                        <a:ea typeface="Cambria Math" panose="02040503050406030204" pitchFamily="18" charset="0"/>
                      </a:rPr>
                      <m:t>Δy</m:t>
                    </m:r>
                    <m:r>
                      <a:rPr lang="en-US" b="0" i="0"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v</m:t>
                            </m:r>
                          </m:e>
                          <m:sub>
                            <m:r>
                              <m:rPr>
                                <m:sty m:val="p"/>
                              </m:rPr>
                              <a:rPr lang="en-US" b="0" i="0" smtClean="0">
                                <a:latin typeface="Cambria Math" panose="02040503050406030204" pitchFamily="18" charset="0"/>
                                <a:ea typeface="Cambria Math" panose="02040503050406030204" pitchFamily="18" charset="0"/>
                              </a:rPr>
                              <m:t>i</m:t>
                            </m:r>
                          </m:sub>
                        </m:sSub>
                        <m:r>
                          <a:rPr lang="en-US" b="0" i="0"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v</m:t>
                            </m:r>
                          </m:e>
                          <m:sub>
                            <m:r>
                              <m:rPr>
                                <m:sty m:val="p"/>
                              </m:rPr>
                              <a:rPr lang="en-US" b="0" i="0" smtClean="0">
                                <a:latin typeface="Cambria Math" panose="02040503050406030204" pitchFamily="18" charset="0"/>
                                <a:ea typeface="Cambria Math" panose="02040503050406030204" pitchFamily="18" charset="0"/>
                              </a:rPr>
                              <m:t>f</m:t>
                            </m:r>
                          </m:sub>
                        </m:sSub>
                      </m:num>
                      <m:den>
                        <m:r>
                          <a:rPr lang="en-US" b="0" i="0" smtClean="0">
                            <a:latin typeface="Cambria Math" panose="02040503050406030204" pitchFamily="18" charset="0"/>
                            <a:ea typeface="Cambria Math" panose="02040503050406030204" pitchFamily="18" charset="0"/>
                          </a:rPr>
                          <m:t>2</m:t>
                        </m:r>
                      </m:den>
                    </m:f>
                    <m:r>
                      <m:rPr>
                        <m:sty m:val="p"/>
                      </m:rPr>
                      <a:rPr lang="en-US" b="0" i="0" smtClean="0">
                        <a:latin typeface="Cambria Math" panose="02040503050406030204" pitchFamily="18" charset="0"/>
                        <a:ea typeface="Cambria Math" panose="02040503050406030204" pitchFamily="18" charset="0"/>
                      </a:rPr>
                      <m:t>Δt</m:t>
                    </m:r>
                  </m:oMath>
                </a14:m>
                <a:endParaRPr lang="en-US"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v</m:t>
                        </m:r>
                      </m:e>
                      <m:sub>
                        <m:r>
                          <m:rPr>
                            <m:sty m:val="p"/>
                          </m:rPr>
                          <a:rPr lang="en-US" b="0" i="0" smtClean="0">
                            <a:latin typeface="Cambria Math" panose="02040503050406030204" pitchFamily="18" charset="0"/>
                            <a:ea typeface="Cambria Math" panose="02040503050406030204" pitchFamily="18" charset="0"/>
                          </a:rPr>
                          <m:t>f</m:t>
                        </m:r>
                      </m:sub>
                    </m:sSub>
                    <m:r>
                      <a:rPr lang="en-US" b="0" i="0"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v</m:t>
                        </m:r>
                      </m:e>
                      <m:sub>
                        <m:r>
                          <m:rPr>
                            <m:sty m:val="p"/>
                          </m:rPr>
                          <a:rPr lang="en-US" b="0" i="0" smtClean="0">
                            <a:latin typeface="Cambria Math" panose="02040503050406030204" pitchFamily="18" charset="0"/>
                            <a:ea typeface="Cambria Math" panose="02040503050406030204" pitchFamily="18" charset="0"/>
                          </a:rPr>
                          <m:t>i</m:t>
                        </m:r>
                      </m:sub>
                    </m:sSub>
                    <m:r>
                      <a:rPr lang="en-US" b="0" i="0"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a</m:t>
                    </m:r>
                    <m:r>
                      <a:rPr lang="en-US" b="0" i="0"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Δt</m:t>
                    </m:r>
                  </m:oMath>
                </a14:m>
                <a:endParaRPr lang="en-US"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y</m:t>
                        </m:r>
                      </m:e>
                      <m:sub>
                        <m:r>
                          <m:rPr>
                            <m:sty m:val="p"/>
                          </m:rPr>
                          <a:rPr lang="en-US" b="0" i="0" smtClean="0">
                            <a:latin typeface="Cambria Math" panose="02040503050406030204" pitchFamily="18" charset="0"/>
                            <a:ea typeface="Cambria Math" panose="02040503050406030204" pitchFamily="18" charset="0"/>
                          </a:rPr>
                          <m:t>f</m:t>
                        </m:r>
                      </m:sub>
                    </m:sSub>
                    <m:r>
                      <a:rPr lang="en-US" b="0" i="0"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y</m:t>
                        </m:r>
                      </m:e>
                      <m:sub>
                        <m:r>
                          <m:rPr>
                            <m:sty m:val="p"/>
                          </m:rPr>
                          <a:rPr lang="en-US" b="0" i="0" smtClean="0">
                            <a:latin typeface="Cambria Math" panose="02040503050406030204" pitchFamily="18" charset="0"/>
                            <a:ea typeface="Cambria Math" panose="02040503050406030204" pitchFamily="18" charset="0"/>
                          </a:rPr>
                          <m:t>i</m:t>
                        </m:r>
                      </m:sub>
                    </m:sSub>
                    <m:r>
                      <a:rPr lang="en-US" b="0" i="0"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v</m:t>
                        </m:r>
                      </m:e>
                      <m:sub>
                        <m:r>
                          <m:rPr>
                            <m:sty m:val="p"/>
                          </m:rPr>
                          <a:rPr lang="en-US" b="0" i="0" smtClean="0">
                            <a:latin typeface="Cambria Math" panose="02040503050406030204" pitchFamily="18" charset="0"/>
                            <a:ea typeface="Cambria Math" panose="02040503050406030204" pitchFamily="18" charset="0"/>
                          </a:rPr>
                          <m:t>i</m:t>
                        </m:r>
                      </m:sub>
                    </m:sSub>
                    <m:r>
                      <a:rPr lang="en-US" b="0" i="0"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Δt</m:t>
                    </m:r>
                    <m:r>
                      <a:rPr lang="en-US" b="0" i="0"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0" smtClean="0">
                            <a:latin typeface="Cambria Math" panose="02040503050406030204" pitchFamily="18" charset="0"/>
                            <a:ea typeface="Cambria Math" panose="02040503050406030204" pitchFamily="18" charset="0"/>
                          </a:rPr>
                          <m:t>1</m:t>
                        </m:r>
                      </m:num>
                      <m:den>
                        <m:r>
                          <a:rPr lang="en-US" b="0" i="0" smtClean="0">
                            <a:latin typeface="Cambria Math" panose="02040503050406030204" pitchFamily="18" charset="0"/>
                            <a:ea typeface="Cambria Math" panose="02040503050406030204" pitchFamily="18" charset="0"/>
                          </a:rPr>
                          <m:t>2</m:t>
                        </m:r>
                      </m:den>
                    </m:f>
                    <m:r>
                      <m:rPr>
                        <m:sty m:val="p"/>
                      </m:rPr>
                      <a:rPr lang="en-US" b="0" i="0" smtClean="0">
                        <a:latin typeface="Cambria Math" panose="02040503050406030204" pitchFamily="18" charset="0"/>
                        <a:ea typeface="Cambria Math" panose="02040503050406030204" pitchFamily="18" charset="0"/>
                      </a:rPr>
                      <m:t>a</m:t>
                    </m:r>
                    <m:r>
                      <a:rPr lang="en-US" b="0" i="0"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Δ</m:t>
                    </m:r>
                    <m:sSup>
                      <m:sSupPr>
                        <m:ctrlPr>
                          <a:rPr lang="en-US" b="0" i="1" smtClean="0">
                            <a:latin typeface="Cambria Math" panose="02040503050406030204" pitchFamily="18" charset="0"/>
                            <a:ea typeface="Cambria Math" panose="02040503050406030204" pitchFamily="18" charset="0"/>
                          </a:rPr>
                        </m:ctrlPr>
                      </m:sSupPr>
                      <m:e>
                        <m:r>
                          <m:rPr>
                            <m:sty m:val="p"/>
                          </m:rPr>
                          <a:rPr lang="en-US" b="0" i="0" smtClean="0">
                            <a:latin typeface="Cambria Math" panose="02040503050406030204" pitchFamily="18" charset="0"/>
                            <a:ea typeface="Cambria Math" panose="02040503050406030204" pitchFamily="18" charset="0"/>
                          </a:rPr>
                          <m:t>t</m:t>
                        </m:r>
                      </m:e>
                      <m:sup>
                        <m:r>
                          <a:rPr lang="en-US" b="0" i="0" smtClean="0">
                            <a:latin typeface="Cambria Math" panose="02040503050406030204" pitchFamily="18" charset="0"/>
                            <a:ea typeface="Cambria Math" panose="02040503050406030204" pitchFamily="18" charset="0"/>
                          </a:rPr>
                          <m:t>2</m:t>
                        </m:r>
                      </m:sup>
                    </m:sSup>
                  </m:oMath>
                </a14:m>
                <a:endParaRPr lang="en-US"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Sup>
                      <m:sSubSupPr>
                        <m:ctrlPr>
                          <a:rPr lang="en-US" b="0" i="1" smtClean="0">
                            <a:latin typeface="Cambria Math" panose="02040503050406030204" pitchFamily="18" charset="0"/>
                            <a:ea typeface="Cambria Math" panose="02040503050406030204" pitchFamily="18" charset="0"/>
                          </a:rPr>
                        </m:ctrlPr>
                      </m:sSubSupPr>
                      <m:e>
                        <m:r>
                          <m:rPr>
                            <m:sty m:val="p"/>
                          </m:rPr>
                          <a:rPr lang="en-US" b="0" i="0" smtClean="0">
                            <a:latin typeface="Cambria Math" panose="02040503050406030204" pitchFamily="18" charset="0"/>
                            <a:ea typeface="Cambria Math" panose="02040503050406030204" pitchFamily="18" charset="0"/>
                          </a:rPr>
                          <m:t>v</m:t>
                        </m:r>
                      </m:e>
                      <m:sub>
                        <m:r>
                          <m:rPr>
                            <m:sty m:val="p"/>
                          </m:rPr>
                          <a:rPr lang="en-US" b="0" i="0" smtClean="0">
                            <a:latin typeface="Cambria Math" panose="02040503050406030204" pitchFamily="18" charset="0"/>
                            <a:ea typeface="Cambria Math" panose="02040503050406030204" pitchFamily="18" charset="0"/>
                          </a:rPr>
                          <m:t>f</m:t>
                        </m:r>
                      </m:sub>
                      <m:sup>
                        <m:r>
                          <a:rPr lang="en-US" b="0" i="0" smtClean="0">
                            <a:latin typeface="Cambria Math" panose="02040503050406030204" pitchFamily="18" charset="0"/>
                            <a:ea typeface="Cambria Math" panose="02040503050406030204" pitchFamily="18" charset="0"/>
                          </a:rPr>
                          <m:t>2</m:t>
                        </m:r>
                      </m:sup>
                    </m:sSubSup>
                    <m:r>
                      <a:rPr lang="en-US" b="0" i="0" smtClean="0">
                        <a:latin typeface="Cambria Math" panose="02040503050406030204" pitchFamily="18" charset="0"/>
                        <a:ea typeface="Cambria Math" panose="02040503050406030204" pitchFamily="18" charset="0"/>
                      </a:rPr>
                      <m:t>=</m:t>
                    </m:r>
                    <m:sSubSup>
                      <m:sSubSupPr>
                        <m:ctrlPr>
                          <a:rPr lang="en-US" b="0" i="1" smtClean="0">
                            <a:latin typeface="Cambria Math" panose="02040503050406030204" pitchFamily="18" charset="0"/>
                            <a:ea typeface="Cambria Math" panose="02040503050406030204" pitchFamily="18" charset="0"/>
                          </a:rPr>
                        </m:ctrlPr>
                      </m:sSubSupPr>
                      <m:e>
                        <m:r>
                          <m:rPr>
                            <m:sty m:val="p"/>
                          </m:rPr>
                          <a:rPr lang="en-US" b="0" i="0" smtClean="0">
                            <a:latin typeface="Cambria Math" panose="02040503050406030204" pitchFamily="18" charset="0"/>
                            <a:ea typeface="Cambria Math" panose="02040503050406030204" pitchFamily="18" charset="0"/>
                          </a:rPr>
                          <m:t>v</m:t>
                        </m:r>
                      </m:e>
                      <m:sub>
                        <m:r>
                          <m:rPr>
                            <m:sty m:val="p"/>
                          </m:rPr>
                          <a:rPr lang="en-US" b="0" i="0" smtClean="0">
                            <a:latin typeface="Cambria Math" panose="02040503050406030204" pitchFamily="18" charset="0"/>
                            <a:ea typeface="Cambria Math" panose="02040503050406030204" pitchFamily="18" charset="0"/>
                          </a:rPr>
                          <m:t>i</m:t>
                        </m:r>
                      </m:sub>
                      <m:sup>
                        <m:r>
                          <a:rPr lang="en-US" b="0" i="0" smtClean="0">
                            <a:latin typeface="Cambria Math" panose="02040503050406030204" pitchFamily="18" charset="0"/>
                            <a:ea typeface="Cambria Math" panose="02040503050406030204" pitchFamily="18" charset="0"/>
                          </a:rPr>
                          <m:t>2</m:t>
                        </m:r>
                      </m:sup>
                    </m:sSubSup>
                    <m:r>
                      <a:rPr lang="en-US" b="0" i="0" smtClean="0">
                        <a:latin typeface="Cambria Math" panose="02040503050406030204" pitchFamily="18" charset="0"/>
                        <a:ea typeface="Cambria Math" panose="02040503050406030204" pitchFamily="18" charset="0"/>
                      </a:rPr>
                      <m:t>+2</m:t>
                    </m:r>
                    <m:r>
                      <m:rPr>
                        <m:sty m:val="p"/>
                      </m:rPr>
                      <a:rPr lang="en-US" b="0" i="0" smtClean="0">
                        <a:latin typeface="Cambria Math" panose="02040503050406030204" pitchFamily="18" charset="0"/>
                        <a:ea typeface="Cambria Math" panose="02040503050406030204" pitchFamily="18" charset="0"/>
                      </a:rPr>
                      <m:t>aΔy</m:t>
                    </m:r>
                    <m:r>
                      <a:rPr lang="en-US" b="0" i="0" smtClean="0">
                        <a:latin typeface="Cambria Math" panose="02040503050406030204" pitchFamily="18" charset="0"/>
                        <a:ea typeface="Cambria Math" panose="02040503050406030204" pitchFamily="18" charset="0"/>
                      </a:rPr>
                      <m:t> </m:t>
                    </m:r>
                  </m:oMath>
                </a14:m>
                <a:endParaRPr lang="en-US" dirty="0">
                  <a:latin typeface="Cambria Math" panose="02040503050406030204" pitchFamily="18" charset="0"/>
                  <a:ea typeface="Cambria Math" panose="020405030504060302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444898" y="4255313"/>
                <a:ext cx="2873252" cy="1899751"/>
              </a:xfrm>
              <a:prstGeom prst="rect">
                <a:avLst/>
              </a:prstGeom>
              <a:blipFill>
                <a:blip r:embed="rId6"/>
                <a:stretch>
                  <a:fillRect l="-1057" b="-2548"/>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6460358" y="1692663"/>
                <a:ext cx="5147871" cy="4493474"/>
              </a:xfrm>
              <a:prstGeom prst="rect">
                <a:avLst/>
              </a:prstGeom>
              <a:noFill/>
              <a:ln>
                <a:solidFill>
                  <a:schemeClr val="tx1"/>
                </a:solidFill>
                <a:prstDash val="solid"/>
              </a:ln>
            </p:spPr>
            <p:txBody>
              <a:bodyPr wrap="square" rtlCol="0">
                <a:spAutoFit/>
              </a:bodyPr>
              <a:lstStyle/>
              <a:p>
                <a:pPr>
                  <a:spcAft>
                    <a:spcPts val="1200"/>
                  </a:spcAft>
                </a:pPr>
                <a14:m>
                  <m:oMathPara xmlns:m="http://schemas.openxmlformats.org/officeDocument/2006/math">
                    <m:oMathParaPr>
                      <m:jc m:val="centerGroup"/>
                    </m:oMathParaPr>
                    <m:oMath xmlns:m="http://schemas.openxmlformats.org/officeDocument/2006/math">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m:t>
                      </m:r>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+2</m:t>
                      </m:r>
                      <m:r>
                        <m:rPr>
                          <m:sty m:val="p"/>
                        </m:rPr>
                        <a:rPr lang="en-US" sz="2400" b="0" i="0" smtClean="0">
                          <a:latin typeface="Cambria Math" panose="02040503050406030204" pitchFamily="18" charset="0"/>
                          <a:ea typeface="Cambria Math" panose="02040503050406030204" pitchFamily="18" charset="0"/>
                        </a:rPr>
                        <m:t>aΔy</m:t>
                      </m:r>
                      <m:r>
                        <a:rPr lang="en-US" sz="2400" b="0" i="0" smtClean="0">
                          <a:latin typeface="Cambria Math" panose="02040503050406030204" pitchFamily="18" charset="0"/>
                          <a:ea typeface="Cambria Math" panose="02040503050406030204" pitchFamily="18" charset="0"/>
                        </a:rPr>
                        <m:t> </m:t>
                      </m:r>
                    </m:oMath>
                  </m:oMathPara>
                </a14:m>
                <a:endParaRPr lang="en-US" sz="2400" dirty="0">
                  <a:latin typeface="Cambria Math" panose="02040503050406030204" pitchFamily="18" charset="0"/>
                  <a:ea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400" b="0" i="0" smtClean="0">
                          <a:latin typeface="Cambria Math" panose="02040503050406030204" pitchFamily="18" charset="0"/>
                          <a:ea typeface="Cambria Math" panose="02040503050406030204" pitchFamily="18" charset="0"/>
                        </a:rPr>
                        <m:t>⇒ </m:t>
                      </m:r>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m:t>
                      </m:r>
                      <m:sSup>
                        <m:sSupPr>
                          <m:ctrlPr>
                            <a:rPr lang="en-US" sz="2400" b="0" i="1" smtClean="0">
                              <a:latin typeface="Cambria Math" panose="02040503050406030204" pitchFamily="18" charset="0"/>
                              <a:ea typeface="Cambria Math" panose="02040503050406030204" pitchFamily="18" charset="0"/>
                            </a:rPr>
                          </m:ctrlPr>
                        </m:sSupPr>
                        <m:e>
                          <m:r>
                            <a:rPr lang="en-US" sz="2400" b="0" i="0" smtClean="0">
                              <a:latin typeface="Cambria Math" panose="02040503050406030204" pitchFamily="18" charset="0"/>
                              <a:ea typeface="Cambria Math" panose="02040503050406030204" pitchFamily="18" charset="0"/>
                            </a:rPr>
                            <m:t>1.8</m:t>
                          </m:r>
                        </m:e>
                        <m:sup>
                          <m:r>
                            <a:rPr lang="en-US" sz="2400" b="0" i="0" smtClean="0">
                              <a:latin typeface="Cambria Math" panose="02040503050406030204" pitchFamily="18" charset="0"/>
                              <a:ea typeface="Cambria Math" panose="02040503050406030204" pitchFamily="18" charset="0"/>
                            </a:rPr>
                            <m:t>2</m:t>
                          </m:r>
                        </m:sup>
                      </m:sSup>
                      <m:r>
                        <a:rPr lang="en-US" sz="2400" b="0" i="0" smtClean="0">
                          <a:latin typeface="Cambria Math" panose="02040503050406030204" pitchFamily="18" charset="0"/>
                          <a:ea typeface="Cambria Math" panose="02040503050406030204" pitchFamily="18" charset="0"/>
                        </a:rPr>
                        <m:t>+2</m:t>
                      </m:r>
                      <m:d>
                        <m:dPr>
                          <m:ctrlPr>
                            <a:rPr lang="en-US" sz="2400" b="0" i="1" smtClean="0">
                              <a:latin typeface="Cambria Math" panose="02040503050406030204" pitchFamily="18" charset="0"/>
                              <a:ea typeface="Cambria Math" panose="02040503050406030204" pitchFamily="18" charset="0"/>
                            </a:rPr>
                          </m:ctrlPr>
                        </m:dPr>
                        <m:e>
                          <m:r>
                            <a:rPr lang="en-US" sz="2400" b="0" i="0" smtClean="0">
                              <a:latin typeface="Cambria Math" panose="02040503050406030204" pitchFamily="18" charset="0"/>
                              <a:ea typeface="Cambria Math" panose="02040503050406030204" pitchFamily="18" charset="0"/>
                            </a:rPr>
                            <m:t>−9.8</m:t>
                          </m:r>
                        </m:e>
                      </m:d>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y</m:t>
                          </m:r>
                        </m:e>
                        <m:sub>
                          <m:r>
                            <m:rPr>
                              <m:sty m:val="p"/>
                            </m:rPr>
                            <a:rPr lang="en-US" sz="2400" b="0" i="0" smtClean="0">
                              <a:latin typeface="Cambria Math" panose="02040503050406030204" pitchFamily="18" charset="0"/>
                              <a:ea typeface="Cambria Math" panose="02040503050406030204" pitchFamily="18" charset="0"/>
                            </a:rPr>
                            <m:t>f</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y</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oMath>
                  </m:oMathPara>
                </a14:m>
                <a:endParaRPr lang="en-US" sz="2400" dirty="0">
                  <a:latin typeface="Cambria Math" panose="02040503050406030204" pitchFamily="18" charset="0"/>
                  <a:ea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400" i="0">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b="0" i="0">
                              <a:latin typeface="Cambria Math" panose="02040503050406030204" pitchFamily="18" charset="0"/>
                              <a:ea typeface="Cambria Math" panose="02040503050406030204" pitchFamily="18" charset="0"/>
                            </a:rPr>
                            <m:t> </m:t>
                          </m:r>
                          <m:r>
                            <a:rPr lang="en-US" sz="2400" b="0" i="0" smtClean="0">
                              <a:latin typeface="Cambria Math" panose="02040503050406030204" pitchFamily="18" charset="0"/>
                              <a:ea typeface="Cambria Math" panose="02040503050406030204" pitchFamily="18" charset="0"/>
                            </a:rPr>
                            <m:t> </m:t>
                          </m:r>
                          <m:r>
                            <m:rPr>
                              <m:sty m:val="p"/>
                            </m:rPr>
                            <a:rPr lang="en-US" sz="2400" i="0">
                              <a:latin typeface="Cambria Math" panose="02040503050406030204" pitchFamily="18" charset="0"/>
                              <a:ea typeface="Cambria Math" panose="02040503050406030204" pitchFamily="18" charset="0"/>
                            </a:rPr>
                            <m:t>v</m:t>
                          </m:r>
                        </m:e>
                        <m:sub>
                          <m:r>
                            <m:rPr>
                              <m:sty m:val="p"/>
                            </m:rPr>
                            <a:rPr lang="en-US" sz="2400" i="0">
                              <a:latin typeface="Cambria Math" panose="02040503050406030204" pitchFamily="18" charset="0"/>
                              <a:ea typeface="Cambria Math" panose="02040503050406030204" pitchFamily="18" charset="0"/>
                            </a:rPr>
                            <m:t>f</m:t>
                          </m:r>
                        </m:sub>
                        <m:sup>
                          <m:r>
                            <a:rPr lang="en-US" sz="2400" i="0">
                              <a:latin typeface="Cambria Math" panose="02040503050406030204" pitchFamily="18" charset="0"/>
                              <a:ea typeface="Cambria Math" panose="02040503050406030204" pitchFamily="18" charset="0"/>
                            </a:rPr>
                            <m:t>2</m:t>
                          </m:r>
                        </m:sup>
                      </m:sSubSup>
                      <m:r>
                        <a:rPr lang="en-US" sz="2400" i="0">
                          <a:latin typeface="Cambria Math" panose="02040503050406030204" pitchFamily="18" charset="0"/>
                          <a:ea typeface="Cambria Math" panose="02040503050406030204" pitchFamily="18" charset="0"/>
                        </a:rPr>
                        <m:t>=</m:t>
                      </m:r>
                      <m:sSup>
                        <m:sSupPr>
                          <m:ctrlPr>
                            <a:rPr lang="en-US" sz="2400" i="1">
                              <a:latin typeface="Cambria Math" panose="02040503050406030204" pitchFamily="18" charset="0"/>
                              <a:ea typeface="Cambria Math" panose="02040503050406030204" pitchFamily="18" charset="0"/>
                            </a:rPr>
                          </m:ctrlPr>
                        </m:sSupPr>
                        <m:e>
                          <m:r>
                            <a:rPr lang="en-US" sz="2400" i="0">
                              <a:latin typeface="Cambria Math" panose="02040503050406030204" pitchFamily="18" charset="0"/>
                              <a:ea typeface="Cambria Math" panose="02040503050406030204" pitchFamily="18" charset="0"/>
                            </a:rPr>
                            <m:t>1.8</m:t>
                          </m:r>
                        </m:e>
                        <m:sup>
                          <m:r>
                            <a:rPr lang="en-US" sz="2400" i="0">
                              <a:latin typeface="Cambria Math" panose="02040503050406030204" pitchFamily="18" charset="0"/>
                              <a:ea typeface="Cambria Math" panose="02040503050406030204" pitchFamily="18" charset="0"/>
                            </a:rPr>
                            <m:t>2</m:t>
                          </m:r>
                        </m:sup>
                      </m:sSup>
                      <m:r>
                        <a:rPr lang="en-US" sz="2400" i="0">
                          <a:latin typeface="Cambria Math" panose="02040503050406030204" pitchFamily="18" charset="0"/>
                          <a:ea typeface="Cambria Math" panose="02040503050406030204" pitchFamily="18" charset="0"/>
                        </a:rPr>
                        <m:t>+2</m:t>
                      </m:r>
                      <m:d>
                        <m:dPr>
                          <m:ctrlPr>
                            <a:rPr lang="en-US" sz="2400" i="1">
                              <a:latin typeface="Cambria Math" panose="02040503050406030204" pitchFamily="18" charset="0"/>
                              <a:ea typeface="Cambria Math" panose="02040503050406030204" pitchFamily="18" charset="0"/>
                            </a:rPr>
                          </m:ctrlPr>
                        </m:dPr>
                        <m:e>
                          <m:r>
                            <a:rPr lang="en-US" sz="2400" i="0">
                              <a:latin typeface="Cambria Math" panose="02040503050406030204" pitchFamily="18" charset="0"/>
                              <a:ea typeface="Cambria Math" panose="02040503050406030204" pitchFamily="18" charset="0"/>
                            </a:rPr>
                            <m:t>−9.8</m:t>
                          </m:r>
                        </m:e>
                      </m:d>
                      <m:d>
                        <m:dPr>
                          <m:ctrlPr>
                            <a:rPr lang="en-US" sz="2400" i="1">
                              <a:latin typeface="Cambria Math" panose="02040503050406030204" pitchFamily="18" charset="0"/>
                              <a:ea typeface="Cambria Math" panose="02040503050406030204" pitchFamily="18" charset="0"/>
                            </a:rPr>
                          </m:ctrlPr>
                        </m:dPr>
                        <m:e>
                          <m:r>
                            <a:rPr lang="en-US" sz="2400" b="0" i="0" smtClean="0">
                              <a:latin typeface="Cambria Math" panose="02040503050406030204" pitchFamily="18" charset="0"/>
                              <a:ea typeface="Cambria Math" panose="02040503050406030204" pitchFamily="18" charset="0"/>
                            </a:rPr>
                            <m:t>0</m:t>
                          </m:r>
                          <m:r>
                            <a:rPr lang="en-US" sz="2400" i="0">
                              <a:latin typeface="Cambria Math" panose="02040503050406030204" pitchFamily="18" charset="0"/>
                              <a:ea typeface="Cambria Math" panose="02040503050406030204" pitchFamily="18" charset="0"/>
                            </a:rPr>
                            <m:t>−</m:t>
                          </m:r>
                          <m:r>
                            <a:rPr lang="en-US" sz="2400" b="0" i="0" smtClean="0">
                              <a:latin typeface="Cambria Math" panose="02040503050406030204" pitchFamily="18" charset="0"/>
                              <a:ea typeface="Cambria Math" panose="02040503050406030204" pitchFamily="18" charset="0"/>
                            </a:rPr>
                            <m:t>3</m:t>
                          </m:r>
                        </m:e>
                      </m:d>
                    </m:oMath>
                  </m:oMathPara>
                </a14:m>
                <a:endParaRPr lang="en-US" sz="2400" dirty="0">
                  <a:latin typeface="Cambria Math" panose="02040503050406030204" pitchFamily="18" charset="0"/>
                  <a:ea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400" i="0">
                          <a:latin typeface="Cambria Math" panose="02040503050406030204" pitchFamily="18" charset="0"/>
                          <a:ea typeface="Cambria Math" panose="02040503050406030204" pitchFamily="18" charset="0"/>
                        </a:rPr>
                        <m:t>⇒</m:t>
                      </m:r>
                      <m:r>
                        <a:rPr lang="en-US" sz="2400" b="0" i="0" smtClean="0">
                          <a:latin typeface="Cambria Math" panose="02040503050406030204" pitchFamily="18" charset="0"/>
                          <a:ea typeface="Cambria Math" panose="02040503050406030204" pitchFamily="18" charset="0"/>
                        </a:rPr>
                        <m:t> </m:t>
                      </m:r>
                      <m:sSubSup>
                        <m:sSubSupPr>
                          <m:ctrlPr>
                            <a:rPr lang="en-US" sz="2400" i="1">
                              <a:latin typeface="Cambria Math" panose="02040503050406030204" pitchFamily="18" charset="0"/>
                              <a:ea typeface="Cambria Math" panose="02040503050406030204" pitchFamily="18" charset="0"/>
                            </a:rPr>
                          </m:ctrlPr>
                        </m:sSubSupPr>
                        <m:e>
                          <m:r>
                            <m:rPr>
                              <m:sty m:val="p"/>
                            </m:rPr>
                            <a:rPr lang="en-US" sz="2400" i="0">
                              <a:latin typeface="Cambria Math" panose="02040503050406030204" pitchFamily="18" charset="0"/>
                              <a:ea typeface="Cambria Math" panose="02040503050406030204" pitchFamily="18" charset="0"/>
                            </a:rPr>
                            <m:t>v</m:t>
                          </m:r>
                        </m:e>
                        <m:sub>
                          <m:r>
                            <m:rPr>
                              <m:sty m:val="p"/>
                            </m:rPr>
                            <a:rPr lang="en-US" sz="2400" i="0">
                              <a:latin typeface="Cambria Math" panose="02040503050406030204" pitchFamily="18" charset="0"/>
                              <a:ea typeface="Cambria Math" panose="02040503050406030204" pitchFamily="18" charset="0"/>
                            </a:rPr>
                            <m:t>f</m:t>
                          </m:r>
                        </m:sub>
                        <m:sup>
                          <m:r>
                            <a:rPr lang="en-US" sz="2400" i="0">
                              <a:latin typeface="Cambria Math" panose="02040503050406030204" pitchFamily="18" charset="0"/>
                              <a:ea typeface="Cambria Math" panose="02040503050406030204" pitchFamily="18" charset="0"/>
                            </a:rPr>
                            <m:t>2</m:t>
                          </m:r>
                        </m:sup>
                      </m:sSubSup>
                      <m:r>
                        <a:rPr lang="en-US" sz="2400" i="0">
                          <a:latin typeface="Cambria Math" panose="02040503050406030204" pitchFamily="18" charset="0"/>
                          <a:ea typeface="Cambria Math" panose="02040503050406030204" pitchFamily="18" charset="0"/>
                        </a:rPr>
                        <m:t>=</m:t>
                      </m:r>
                      <m:r>
                        <a:rPr lang="en-US" sz="2400" b="0" i="0" smtClean="0">
                          <a:latin typeface="Cambria Math" panose="02040503050406030204" pitchFamily="18" charset="0"/>
                          <a:ea typeface="Cambria Math" panose="02040503050406030204" pitchFamily="18" charset="0"/>
                        </a:rPr>
                        <m:t>62.04</m:t>
                      </m:r>
                    </m:oMath>
                  </m:oMathPara>
                </a14:m>
                <a:endParaRPr lang="en-US" sz="2400" b="0" dirty="0">
                  <a:latin typeface="Cambria Math" panose="02040503050406030204" pitchFamily="18" charset="0"/>
                  <a:ea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400" b="0" i="0" smtClean="0">
                          <a:latin typeface="Cambria Math" panose="02040503050406030204" pitchFamily="18" charset="0"/>
                          <a:ea typeface="Cambria Math" panose="02040503050406030204" pitchFamily="18" charset="0"/>
                        </a:rPr>
                        <m:t>⇒ </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Sub>
                      <m:r>
                        <a:rPr lang="en-US" sz="2400" b="0" i="0" smtClean="0">
                          <a:latin typeface="Cambria Math" panose="02040503050406030204" pitchFamily="18" charset="0"/>
                          <a:ea typeface="Cambria Math" panose="02040503050406030204" pitchFamily="18" charset="0"/>
                        </a:rPr>
                        <m:t>=±</m:t>
                      </m:r>
                      <m:rad>
                        <m:radPr>
                          <m:degHide m:val="on"/>
                          <m:ctrlPr>
                            <a:rPr lang="en-US" sz="2400" b="0" i="1" smtClean="0">
                              <a:latin typeface="Cambria Math" panose="02040503050406030204" pitchFamily="18" charset="0"/>
                              <a:ea typeface="Cambria Math" panose="02040503050406030204" pitchFamily="18" charset="0"/>
                            </a:rPr>
                          </m:ctrlPr>
                        </m:radPr>
                        <m:deg/>
                        <m:e>
                          <m:r>
                            <a:rPr lang="en-US" sz="2400" b="0" i="0" smtClean="0">
                              <a:latin typeface="Cambria Math" panose="02040503050406030204" pitchFamily="18" charset="0"/>
                              <a:ea typeface="Cambria Math" panose="02040503050406030204" pitchFamily="18" charset="0"/>
                            </a:rPr>
                            <m:t>62.04</m:t>
                          </m:r>
                        </m:e>
                      </m:rad>
                      <m:r>
                        <a:rPr lang="en-US" sz="2400" b="0" i="0" smtClean="0">
                          <a:latin typeface="Cambria Math" panose="02040503050406030204" pitchFamily="18" charset="0"/>
                          <a:ea typeface="Cambria Math" panose="02040503050406030204" pitchFamily="18" charset="0"/>
                        </a:rPr>
                        <m:t>= ±7.88 </m:t>
                      </m:r>
                      <m:r>
                        <m:rPr>
                          <m:sty m:val="p"/>
                        </m:rPr>
                        <a:rPr lang="en-US" sz="2400" b="0" i="0" smtClean="0">
                          <a:latin typeface="Cambria Math" panose="02040503050406030204" pitchFamily="18" charset="0"/>
                          <a:ea typeface="Cambria Math" panose="02040503050406030204" pitchFamily="18" charset="0"/>
                        </a:rPr>
                        <m:t>m</m:t>
                      </m:r>
                      <m:r>
                        <a:rPr lang="en-US" sz="2400" b="0" i="0"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s</m:t>
                      </m:r>
                    </m:oMath>
                  </m:oMathPara>
                </a14:m>
                <a:endParaRPr lang="en-US" sz="2400" dirty="0">
                  <a:latin typeface="Cambria Math" panose="02040503050406030204" pitchFamily="18" charset="0"/>
                  <a:ea typeface="Cambria Math" panose="02040503050406030204" pitchFamily="18" charset="0"/>
                </a:endParaRPr>
              </a:p>
              <a:p>
                <a:pPr algn="ctr">
                  <a:spcAft>
                    <a:spcPts val="1200"/>
                  </a:spcAft>
                </a:pPr>
                <a:r>
                  <a:rPr lang="en-US" sz="2200" dirty="0">
                    <a:latin typeface="Arial" panose="020B0604020202020204" pitchFamily="34" charset="0"/>
                    <a:ea typeface="Cambria Math" panose="02040503050406030204" pitchFamily="18" charset="0"/>
                    <a:cs typeface="Arial" panose="020B0604020202020204" pitchFamily="34" charset="0"/>
                  </a:rPr>
                  <a:t>When the diver hits the water, she is travelling </a:t>
                </a:r>
                <a:r>
                  <a:rPr lang="en-US" sz="2200" b="1" dirty="0">
                    <a:latin typeface="Arial" panose="020B0604020202020204" pitchFamily="34" charset="0"/>
                    <a:ea typeface="Cambria Math" panose="02040503050406030204" pitchFamily="18" charset="0"/>
                    <a:cs typeface="Arial" panose="020B0604020202020204" pitchFamily="34" charset="0"/>
                  </a:rPr>
                  <a:t>downwards</a:t>
                </a:r>
              </a:p>
              <a:p>
                <a:pPr>
                  <a:spcAft>
                    <a:spcPts val="600"/>
                  </a:spcAft>
                </a:pPr>
                <a:r>
                  <a:rPr lang="en-US" sz="2400" dirty="0">
                    <a:ea typeface="Cambria Math" panose="02040503050406030204" pitchFamily="18" charset="0"/>
                    <a:cs typeface="Arial" panose="020B0604020202020204" pitchFamily="34" charset="0"/>
                  </a:rPr>
                  <a:t>Therefore </a:t>
                </a:r>
                <a14:m>
                  <m:oMath xmlns:m="http://schemas.openxmlformats.org/officeDocument/2006/math">
                    <m:sSub>
                      <m:sSubPr>
                        <m:ctrlPr>
                          <a:rPr lang="en-US" sz="2400" b="0" i="1" smtClean="0">
                            <a:latin typeface="Cambria Math" panose="02040503050406030204" pitchFamily="18" charset="0"/>
                            <a:ea typeface="Cambria Math" panose="02040503050406030204" pitchFamily="18" charset="0"/>
                            <a:cs typeface="Arial" panose="020B0604020202020204" pitchFamily="34" charset="0"/>
                          </a:rPr>
                        </m:ctrlPr>
                      </m:sSubPr>
                      <m:e>
                        <m:r>
                          <m:rPr>
                            <m:sty m:val="p"/>
                          </m:rPr>
                          <a:rPr lang="en-US" sz="2400" b="0" i="0" smtClean="0">
                            <a:latin typeface="Cambria Math" panose="02040503050406030204" pitchFamily="18" charset="0"/>
                            <a:ea typeface="Cambria Math" panose="02040503050406030204" pitchFamily="18" charset="0"/>
                            <a:cs typeface="Arial" panose="020B0604020202020204" pitchFamily="34" charset="0"/>
                          </a:rPr>
                          <m:t>v</m:t>
                        </m:r>
                      </m:e>
                      <m:sub>
                        <m:r>
                          <m:rPr>
                            <m:sty m:val="p"/>
                          </m:rPr>
                          <a:rPr lang="en-US" sz="2400" b="0" i="0" smtClean="0">
                            <a:latin typeface="Cambria Math" panose="02040503050406030204" pitchFamily="18" charset="0"/>
                            <a:ea typeface="Cambria Math" panose="02040503050406030204" pitchFamily="18" charset="0"/>
                            <a:cs typeface="Arial" panose="020B0604020202020204" pitchFamily="34" charset="0"/>
                          </a:rPr>
                          <m:t>f</m:t>
                        </m:r>
                      </m:sub>
                    </m:sSub>
                    <m:r>
                      <a:rPr lang="en-US" sz="2400" b="0" i="0" smtClean="0">
                        <a:latin typeface="Cambria Math" panose="02040503050406030204" pitchFamily="18" charset="0"/>
                        <a:ea typeface="Cambria Math" panose="02040503050406030204" pitchFamily="18" charset="0"/>
                        <a:cs typeface="Arial" panose="020B0604020202020204" pitchFamily="34" charset="0"/>
                      </a:rPr>
                      <m:t> </m:t>
                    </m:r>
                  </m:oMath>
                </a14:m>
                <a:r>
                  <a:rPr lang="en-US" sz="2400" b="0" i="0" dirty="0">
                    <a:ea typeface="Cambria Math" panose="02040503050406030204" pitchFamily="18" charset="0"/>
                    <a:cs typeface="Arial" panose="020B0604020202020204" pitchFamily="34" charset="0"/>
                  </a:rPr>
                  <a:t>is negative</a:t>
                </a:r>
                <a:r>
                  <a:rPr lang="en-US" sz="2400" b="1" i="0" dirty="0">
                    <a:latin typeface="+mj-lt"/>
                    <a:ea typeface="Cambria Math" panose="02040503050406030204" pitchFamily="18" charset="0"/>
                    <a:cs typeface="Arial" panose="020B0604020202020204" pitchFamily="34" charset="0"/>
                  </a:rPr>
                  <a:t>:   </a:t>
                </a:r>
              </a:p>
              <a:p>
                <a:pPr/>
                <a14:m>
                  <m:oMathPara xmlns:m="http://schemas.openxmlformats.org/officeDocument/2006/math">
                    <m:oMathParaPr>
                      <m:jc m:val="center"/>
                    </m:oMathParaPr>
                    <m:oMath xmlns:m="http://schemas.openxmlformats.org/officeDocument/2006/math">
                      <m:sSub>
                        <m:sSubPr>
                          <m:ctrlPr>
                            <a:rPr lang="en-US" sz="2400" b="1" i="1" smtClean="0">
                              <a:latin typeface="Cambria Math" panose="02040503050406030204" pitchFamily="18" charset="0"/>
                              <a:ea typeface="Cambria Math" panose="02040503050406030204" pitchFamily="18" charset="0"/>
                              <a:cs typeface="Arial" panose="020B0604020202020204" pitchFamily="34" charset="0"/>
                            </a:rPr>
                          </m:ctrlPr>
                        </m:sSubPr>
                        <m:e>
                          <m:r>
                            <a:rPr lang="en-US" sz="2400" b="1" i="0" smtClean="0">
                              <a:latin typeface="Cambria Math" panose="02040503050406030204" pitchFamily="18" charset="0"/>
                              <a:ea typeface="Cambria Math" panose="02040503050406030204" pitchFamily="18" charset="0"/>
                              <a:cs typeface="Arial" panose="020B0604020202020204" pitchFamily="34" charset="0"/>
                            </a:rPr>
                            <m:t>𝐯</m:t>
                          </m:r>
                        </m:e>
                        <m:sub>
                          <m:r>
                            <a:rPr lang="en-US" sz="2400" b="1" i="0" smtClean="0">
                              <a:latin typeface="Cambria Math" panose="02040503050406030204" pitchFamily="18" charset="0"/>
                              <a:ea typeface="Cambria Math" panose="02040503050406030204" pitchFamily="18" charset="0"/>
                              <a:cs typeface="Arial" panose="020B0604020202020204" pitchFamily="34" charset="0"/>
                            </a:rPr>
                            <m:t>𝐟</m:t>
                          </m:r>
                        </m:sub>
                      </m:sSub>
                      <m:r>
                        <a:rPr lang="en-US" sz="2400" b="1" i="0" smtClean="0">
                          <a:latin typeface="Cambria Math" panose="02040503050406030204" pitchFamily="18" charset="0"/>
                          <a:ea typeface="Cambria Math" panose="02040503050406030204" pitchFamily="18" charset="0"/>
                          <a:cs typeface="Arial" panose="020B0604020202020204" pitchFamily="34" charset="0"/>
                        </a:rPr>
                        <m:t>=−</m:t>
                      </m:r>
                      <m:r>
                        <a:rPr lang="en-US" sz="2400" b="1" i="0" smtClean="0">
                          <a:latin typeface="Cambria Math" panose="02040503050406030204" pitchFamily="18" charset="0"/>
                          <a:ea typeface="Cambria Math" panose="02040503050406030204" pitchFamily="18" charset="0"/>
                          <a:cs typeface="Arial" panose="020B0604020202020204" pitchFamily="34" charset="0"/>
                        </a:rPr>
                        <m:t>𝟕</m:t>
                      </m:r>
                      <m:r>
                        <a:rPr lang="en-US" sz="2400" b="1" i="0" smtClean="0">
                          <a:latin typeface="Cambria Math" panose="02040503050406030204" pitchFamily="18" charset="0"/>
                          <a:ea typeface="Cambria Math" panose="02040503050406030204" pitchFamily="18" charset="0"/>
                          <a:cs typeface="Arial" panose="020B0604020202020204" pitchFamily="34" charset="0"/>
                        </a:rPr>
                        <m:t>.</m:t>
                      </m:r>
                      <m:r>
                        <a:rPr lang="en-US" sz="2400" b="1" i="0" smtClean="0">
                          <a:latin typeface="Cambria Math" panose="02040503050406030204" pitchFamily="18" charset="0"/>
                          <a:ea typeface="Cambria Math" panose="02040503050406030204" pitchFamily="18" charset="0"/>
                          <a:cs typeface="Arial" panose="020B0604020202020204" pitchFamily="34" charset="0"/>
                        </a:rPr>
                        <m:t>𝟖𝟖</m:t>
                      </m:r>
                      <m:r>
                        <a:rPr lang="en-US" sz="2400" b="1" i="0" smtClean="0">
                          <a:latin typeface="Cambria Math" panose="02040503050406030204" pitchFamily="18" charset="0"/>
                          <a:ea typeface="Cambria Math" panose="02040503050406030204" pitchFamily="18" charset="0"/>
                          <a:cs typeface="Arial" panose="020B0604020202020204" pitchFamily="34" charset="0"/>
                        </a:rPr>
                        <m:t> </m:t>
                      </m:r>
                      <m:r>
                        <a:rPr lang="en-US" sz="2400" b="1" i="0" smtClean="0">
                          <a:latin typeface="Cambria Math" panose="02040503050406030204" pitchFamily="18" charset="0"/>
                          <a:ea typeface="Cambria Math" panose="02040503050406030204" pitchFamily="18" charset="0"/>
                          <a:cs typeface="Arial" panose="020B0604020202020204" pitchFamily="34" charset="0"/>
                        </a:rPr>
                        <m:t>𝐦</m:t>
                      </m:r>
                      <m:r>
                        <a:rPr lang="en-US" sz="2400" b="1" i="0" smtClean="0">
                          <a:latin typeface="Cambria Math" panose="02040503050406030204" pitchFamily="18" charset="0"/>
                          <a:ea typeface="Cambria Math" panose="02040503050406030204" pitchFamily="18" charset="0"/>
                          <a:cs typeface="Arial" panose="020B0604020202020204" pitchFamily="34" charset="0"/>
                        </a:rPr>
                        <m:t>/</m:t>
                      </m:r>
                      <m:r>
                        <a:rPr lang="en-US" sz="2400" b="1" i="0" smtClean="0">
                          <a:latin typeface="Cambria Math" panose="02040503050406030204" pitchFamily="18" charset="0"/>
                          <a:ea typeface="Cambria Math" panose="02040503050406030204" pitchFamily="18" charset="0"/>
                          <a:cs typeface="Arial" panose="020B0604020202020204" pitchFamily="34" charset="0"/>
                        </a:rPr>
                        <m:t>𝐬</m:t>
                      </m:r>
                    </m:oMath>
                  </m:oMathPara>
                </a14:m>
                <a:endParaRPr lang="en-US" sz="2400" b="1" dirty="0">
                  <a:latin typeface="Arial" panose="020B0604020202020204" pitchFamily="34" charset="0"/>
                  <a:ea typeface="Cambria Math" panose="02040503050406030204" pitchFamily="18" charset="0"/>
                  <a:cs typeface="Arial" panose="020B0604020202020204" pitchFamily="34"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6460358" y="1692663"/>
                <a:ext cx="5147871" cy="4493474"/>
              </a:xfrm>
              <a:prstGeom prst="rect">
                <a:avLst/>
              </a:prstGeom>
              <a:blipFill>
                <a:blip r:embed="rId7"/>
                <a:stretch>
                  <a:fillRect l="-1773" b="-1083"/>
                </a:stretch>
              </a:blipFill>
              <a:ln>
                <a:solidFill>
                  <a:schemeClr val="tx1"/>
                </a:solidFill>
                <a:prstDash val="solid"/>
              </a:ln>
            </p:spPr>
            <p:txBody>
              <a:bodyPr/>
              <a:lstStyle/>
              <a:p>
                <a:r>
                  <a:rPr lang="en-US">
                    <a:noFill/>
                  </a:rPr>
                  <a:t> </a:t>
                </a:r>
              </a:p>
            </p:txBody>
          </p:sp>
        </mc:Fallback>
      </mc:AlternateContent>
      <p:grpSp>
        <p:nvGrpSpPr>
          <p:cNvPr id="32" name="Group 31"/>
          <p:cNvGrpSpPr/>
          <p:nvPr/>
        </p:nvGrpSpPr>
        <p:grpSpPr>
          <a:xfrm>
            <a:off x="130915" y="2136464"/>
            <a:ext cx="3342818" cy="4428562"/>
            <a:chOff x="43830" y="2136464"/>
            <a:chExt cx="3342818" cy="4428562"/>
          </a:xfrm>
        </p:grpSpPr>
        <p:cxnSp>
          <p:nvCxnSpPr>
            <p:cNvPr id="9" name="Straight Arrow Connector 8"/>
            <p:cNvCxnSpPr/>
            <p:nvPr/>
          </p:nvCxnSpPr>
          <p:spPr>
            <a:xfrm flipH="1" flipV="1">
              <a:off x="1501016" y="2139740"/>
              <a:ext cx="0" cy="4187598"/>
            </a:xfrm>
            <a:prstGeom prst="straightConnector1">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1039193" y="5571239"/>
              <a:ext cx="914400" cy="333829"/>
              <a:chOff x="2694717" y="2881266"/>
              <a:chExt cx="914400" cy="333829"/>
            </a:xfrm>
          </p:grpSpPr>
          <p:sp>
            <p:nvSpPr>
              <p:cNvPr id="11" name="Oval 10"/>
              <p:cNvSpPr/>
              <p:nvPr/>
            </p:nvSpPr>
            <p:spPr>
              <a:xfrm rot="16200000">
                <a:off x="2977746" y="2903038"/>
                <a:ext cx="333829" cy="2902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rot="16200000">
                <a:off x="3151917" y="2569207"/>
                <a:ext cx="0" cy="91440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6" name="Group 5"/>
            <p:cNvGrpSpPr/>
            <p:nvPr/>
          </p:nvGrpSpPr>
          <p:grpSpPr>
            <a:xfrm>
              <a:off x="1046454" y="3560523"/>
              <a:ext cx="914400" cy="333829"/>
              <a:chOff x="1315863" y="2895780"/>
              <a:chExt cx="914400" cy="333829"/>
            </a:xfrm>
          </p:grpSpPr>
          <p:sp>
            <p:nvSpPr>
              <p:cNvPr id="10" name="Oval 9"/>
              <p:cNvSpPr/>
              <p:nvPr/>
            </p:nvSpPr>
            <p:spPr>
              <a:xfrm rot="16200000">
                <a:off x="1584374" y="2917552"/>
                <a:ext cx="333829" cy="2902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p:nvCxnSpPr>
            <p:spPr>
              <a:xfrm rot="16200000">
                <a:off x="1773063" y="2598235"/>
                <a:ext cx="0" cy="91440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4" name="TextBox 13"/>
                <p:cNvSpPr txBox="1"/>
                <p:nvPr/>
              </p:nvSpPr>
              <p:spPr>
                <a:xfrm>
                  <a:off x="68470" y="3104775"/>
                  <a:ext cx="1142260" cy="923330"/>
                </a:xfrm>
                <a:prstGeom prst="rect">
                  <a:avLst/>
                </a:prstGeom>
                <a:noFill/>
              </p:spPr>
              <p:txBody>
                <a:bodyPr wrap="square" rtlCol="0">
                  <a:spAutoFit/>
                </a:bodyPr>
                <a:lstStyle/>
                <a:p>
                  <a:pPr algn="ctr"/>
                  <a14:m>
                    <m:oMathPara xmlns:m="http://schemas.openxmlformats.org/officeDocument/2006/math">
                      <m:oMathParaPr>
                        <m:jc m:val="center"/>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=3 </m:t>
                        </m:r>
                        <m:r>
                          <a:rPr lang="en-US" b="0" i="1" smtClean="0">
                            <a:latin typeface="Cambria Math" panose="02040503050406030204" pitchFamily="18" charset="0"/>
                          </a:rPr>
                          <m:t>𝑚</m:t>
                        </m:r>
                      </m:oMath>
                    </m:oMathPara>
                  </a14:m>
                  <a:endParaRPr lang="en-US" b="0" dirty="0" smtClean="0"/>
                </a:p>
                <a:p>
                  <a:pPr algn="ctr"/>
                  <a:r>
                    <a:rPr lang="en-US" dirty="0" smtClean="0"/>
                    <a:t>(diving board)</a:t>
                  </a:r>
                  <a:endParaRPr lang="en-US" dirty="0"/>
                </a:p>
              </p:txBody>
            </p:sp>
          </mc:Choice>
          <mc:Fallback xmlns="">
            <p:sp>
              <p:nvSpPr>
                <p:cNvPr id="14" name="TextBox 13"/>
                <p:cNvSpPr txBox="1">
                  <a:spLocks noRot="1" noChangeAspect="1" noMove="1" noResize="1" noEditPoints="1" noAdjustHandles="1" noChangeArrowheads="1" noChangeShapeType="1" noTextEdit="1"/>
                </p:cNvSpPr>
                <p:nvPr/>
              </p:nvSpPr>
              <p:spPr>
                <a:xfrm>
                  <a:off x="68470" y="3104775"/>
                  <a:ext cx="1142260" cy="923330"/>
                </a:xfrm>
                <a:prstGeom prst="rect">
                  <a:avLst/>
                </a:prstGeom>
                <a:blipFill>
                  <a:blip r:embed="rId8"/>
                  <a:stretch>
                    <a:fillRect b="-92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43830" y="5382089"/>
                  <a:ext cx="1142260" cy="668581"/>
                </a:xfrm>
                <a:prstGeom prst="rect">
                  <a:avLst/>
                </a:prstGeom>
                <a:noFill/>
              </p:spPr>
              <p:txBody>
                <a:bodyPr wrap="square" rtlCol="0">
                  <a:spAutoFit/>
                </a:bodyPr>
                <a:lstStyle/>
                <a:p>
                  <a:pPr algn="ctr"/>
                  <a14:m>
                    <m:oMathPara xmlns:m="http://schemas.openxmlformats.org/officeDocument/2006/math">
                      <m:oMathParaPr>
                        <m:jc m:val="center"/>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𝑓</m:t>
                            </m:r>
                          </m:sub>
                        </m:sSub>
                        <m:r>
                          <a:rPr lang="en-US" b="0" i="1" smtClean="0">
                            <a:latin typeface="Cambria Math" panose="02040503050406030204" pitchFamily="18" charset="0"/>
                          </a:rPr>
                          <m:t>=0</m:t>
                        </m:r>
                      </m:oMath>
                    </m:oMathPara>
                  </a14:m>
                  <a:endParaRPr lang="en-US" b="0" dirty="0" smtClean="0"/>
                </a:p>
                <a:p>
                  <a:pPr algn="ctr"/>
                  <a:r>
                    <a:rPr lang="en-US" dirty="0" smtClean="0"/>
                    <a:t>(water)</a:t>
                  </a:r>
                  <a:endParaRPr lang="en-US" dirty="0"/>
                </a:p>
              </p:txBody>
            </p:sp>
          </mc:Choice>
          <mc:Fallback xmlns="">
            <p:sp>
              <p:nvSpPr>
                <p:cNvPr id="20" name="TextBox 19"/>
                <p:cNvSpPr txBox="1">
                  <a:spLocks noRot="1" noChangeAspect="1" noMove="1" noResize="1" noEditPoints="1" noAdjustHandles="1" noChangeArrowheads="1" noChangeShapeType="1" noTextEdit="1"/>
                </p:cNvSpPr>
                <p:nvPr/>
              </p:nvSpPr>
              <p:spPr>
                <a:xfrm>
                  <a:off x="43830" y="5382089"/>
                  <a:ext cx="1142260" cy="668581"/>
                </a:xfrm>
                <a:prstGeom prst="rect">
                  <a:avLst/>
                </a:prstGeom>
                <a:blipFill>
                  <a:blip r:embed="rId9"/>
                  <a:stretch>
                    <a:fillRect b="-13636"/>
                  </a:stretch>
                </a:blipFill>
              </p:spPr>
              <p:txBody>
                <a:bodyPr/>
                <a:lstStyle/>
                <a:p>
                  <a:r>
                    <a:rPr lang="en-US">
                      <a:noFill/>
                    </a:rPr>
                    <a:t> </a:t>
                  </a:r>
                </a:p>
              </p:txBody>
            </p:sp>
          </mc:Fallback>
        </mc:AlternateContent>
        <p:grpSp>
          <p:nvGrpSpPr>
            <p:cNvPr id="21" name="Group 20"/>
            <p:cNvGrpSpPr/>
            <p:nvPr/>
          </p:nvGrpSpPr>
          <p:grpSpPr>
            <a:xfrm>
              <a:off x="1794433" y="2673498"/>
              <a:ext cx="1592215" cy="1046679"/>
              <a:chOff x="3327828" y="1186463"/>
              <a:chExt cx="1592215" cy="1046679"/>
            </a:xfrm>
          </p:grpSpPr>
          <p:cxnSp>
            <p:nvCxnSpPr>
              <p:cNvPr id="22" name="Straight Arrow Connector 21"/>
              <p:cNvCxnSpPr/>
              <p:nvPr/>
            </p:nvCxnSpPr>
            <p:spPr>
              <a:xfrm rot="16200000">
                <a:off x="2899656" y="1804971"/>
                <a:ext cx="856343" cy="0"/>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TextBox 22"/>
                  <p:cNvSpPr txBox="1"/>
                  <p:nvPr/>
                </p:nvSpPr>
                <p:spPr>
                  <a:xfrm>
                    <a:off x="3455522" y="1186463"/>
                    <a:ext cx="1464521" cy="338554"/>
                  </a:xfrm>
                  <a:prstGeom prst="rect">
                    <a:avLst/>
                  </a:prstGeom>
                  <a:noFill/>
                </p:spPr>
                <p:txBody>
                  <a:bodyPr wrap="square" rtlCol="0">
                    <a:spAutoFit/>
                  </a:bodyPr>
                  <a:lstStyle/>
                  <a:p>
                    <a:pPr algn="ctr"/>
                    <a14:m>
                      <m:oMath xmlns:m="http://schemas.openxmlformats.org/officeDocument/2006/math">
                        <m:sSub>
                          <m:sSubPr>
                            <m:ctrlPr>
                              <a:rPr lang="en-US" sz="1600" b="1" i="1" smtClean="0">
                                <a:solidFill>
                                  <a:srgbClr val="FF0000"/>
                                </a:solidFill>
                                <a:latin typeface="Cambria Math" panose="02040503050406030204" pitchFamily="18" charset="0"/>
                              </a:rPr>
                            </m:ctrlPr>
                          </m:sSubPr>
                          <m:e>
                            <m:r>
                              <a:rPr lang="en-US" sz="1600" b="1" i="1" smtClean="0">
                                <a:solidFill>
                                  <a:srgbClr val="FF0000"/>
                                </a:solidFill>
                                <a:latin typeface="Cambria Math" panose="02040503050406030204" pitchFamily="18" charset="0"/>
                              </a:rPr>
                              <m:t>𝒗</m:t>
                            </m:r>
                          </m:e>
                          <m:sub>
                            <m:r>
                              <a:rPr lang="en-US" sz="1600" b="1" i="1" smtClean="0">
                                <a:solidFill>
                                  <a:srgbClr val="FF0000"/>
                                </a:solidFill>
                                <a:latin typeface="Cambria Math" panose="02040503050406030204" pitchFamily="18" charset="0"/>
                              </a:rPr>
                              <m:t>𝒊</m:t>
                            </m:r>
                          </m:sub>
                        </m:sSub>
                        <m:r>
                          <a:rPr lang="en-US" sz="1600" b="1" i="1" smtClean="0">
                            <a:solidFill>
                              <a:srgbClr val="FF0000"/>
                            </a:solidFill>
                            <a:latin typeface="Cambria Math" panose="02040503050406030204" pitchFamily="18" charset="0"/>
                          </a:rPr>
                          <m:t>=+</m:t>
                        </m:r>
                        <m:r>
                          <a:rPr lang="en-US" sz="1600" b="1" i="1" smtClean="0">
                            <a:solidFill>
                              <a:srgbClr val="FF0000"/>
                            </a:solidFill>
                            <a:latin typeface="Cambria Math" panose="02040503050406030204" pitchFamily="18" charset="0"/>
                          </a:rPr>
                          <m:t>𝟏</m:t>
                        </m:r>
                        <m:r>
                          <a:rPr lang="en-US" sz="1600" b="1" i="1" smtClean="0">
                            <a:solidFill>
                              <a:srgbClr val="FF0000"/>
                            </a:solidFill>
                            <a:latin typeface="Cambria Math" panose="02040503050406030204" pitchFamily="18" charset="0"/>
                          </a:rPr>
                          <m:t>.</m:t>
                        </m:r>
                        <m:r>
                          <a:rPr lang="en-US" sz="1600" b="1" i="1" smtClean="0">
                            <a:solidFill>
                              <a:srgbClr val="FF0000"/>
                            </a:solidFill>
                            <a:latin typeface="Cambria Math" panose="02040503050406030204" pitchFamily="18" charset="0"/>
                          </a:rPr>
                          <m:t>𝟖</m:t>
                        </m:r>
                        <m:r>
                          <a:rPr lang="en-US" sz="1600" b="1" i="1" smtClean="0">
                            <a:solidFill>
                              <a:srgbClr val="FF0000"/>
                            </a:solidFill>
                            <a:latin typeface="Cambria Math" panose="02040503050406030204" pitchFamily="18" charset="0"/>
                          </a:rPr>
                          <m:t> </m:t>
                        </m:r>
                      </m:oMath>
                    </a14:m>
                    <a:r>
                      <a:rPr lang="en-US" sz="1600" b="1" i="0" dirty="0" smtClean="0">
                        <a:solidFill>
                          <a:srgbClr val="FF0000"/>
                        </a:solidFill>
                        <a:latin typeface="+mj-lt"/>
                      </a:rPr>
                      <a:t>m/s</a:t>
                    </a:r>
                    <a:endParaRPr lang="en-US" sz="1600" b="1" dirty="0">
                      <a:solidFill>
                        <a:srgbClr val="FF0000"/>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3455522" y="1186463"/>
                    <a:ext cx="1464521" cy="338554"/>
                  </a:xfrm>
                  <a:prstGeom prst="rect">
                    <a:avLst/>
                  </a:prstGeom>
                  <a:blipFill>
                    <a:blip r:embed="rId10"/>
                    <a:stretch>
                      <a:fillRect t="-5455" r="-2083" b="-23636"/>
                    </a:stretch>
                  </a:blipFill>
                </p:spPr>
                <p:txBody>
                  <a:bodyPr/>
                  <a:lstStyle/>
                  <a:p>
                    <a:r>
                      <a:rPr lang="en-US">
                        <a:noFill/>
                      </a:rPr>
                      <a:t> </a:t>
                    </a:r>
                  </a:p>
                </p:txBody>
              </p:sp>
            </mc:Fallback>
          </mc:AlternateContent>
        </p:grpSp>
        <p:grpSp>
          <p:nvGrpSpPr>
            <p:cNvPr id="24" name="Group 23"/>
            <p:cNvGrpSpPr/>
            <p:nvPr/>
          </p:nvGrpSpPr>
          <p:grpSpPr>
            <a:xfrm>
              <a:off x="1643225" y="5708683"/>
              <a:ext cx="1464521" cy="856343"/>
              <a:chOff x="3053251" y="1376799"/>
              <a:chExt cx="1464521" cy="856343"/>
            </a:xfrm>
          </p:grpSpPr>
          <p:cxnSp>
            <p:nvCxnSpPr>
              <p:cNvPr id="25" name="Straight Arrow Connector 24"/>
              <p:cNvCxnSpPr/>
              <p:nvPr/>
            </p:nvCxnSpPr>
            <p:spPr>
              <a:xfrm rot="5400000" flipV="1">
                <a:off x="2865453" y="1804971"/>
                <a:ext cx="856343" cy="0"/>
              </a:xfrm>
              <a:prstGeom prst="straightConnector1">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3053251" y="1519852"/>
                    <a:ext cx="1464521" cy="361894"/>
                  </a:xfrm>
                  <a:prstGeom prst="rect">
                    <a:avLst/>
                  </a:prstGeom>
                  <a:noFill/>
                </p:spPr>
                <p:txBody>
                  <a:bodyPr wrap="square" rtlCol="0">
                    <a:spAutoFit/>
                  </a:bodyPr>
                  <a:lstStyle/>
                  <a:p>
                    <a:pPr algn="ctr"/>
                    <a14:m>
                      <m:oMathPara xmlns:m="http://schemas.openxmlformats.org/officeDocument/2006/math">
                        <m:oMathParaPr>
                          <m:jc m:val="center"/>
                        </m:oMathParaPr>
                        <m:oMath xmlns:m="http://schemas.openxmlformats.org/officeDocument/2006/math">
                          <m:sSub>
                            <m:sSubPr>
                              <m:ctrlPr>
                                <a:rPr lang="en-US" sz="1600" b="1" i="1" smtClean="0">
                                  <a:solidFill>
                                    <a:srgbClr val="FF0000"/>
                                  </a:solidFill>
                                  <a:latin typeface="Cambria Math" panose="02040503050406030204" pitchFamily="18" charset="0"/>
                                </a:rPr>
                              </m:ctrlPr>
                            </m:sSubPr>
                            <m:e>
                              <m:r>
                                <a:rPr lang="en-US" sz="1600" b="1" i="1" smtClean="0">
                                  <a:solidFill>
                                    <a:srgbClr val="FF0000"/>
                                  </a:solidFill>
                                  <a:latin typeface="Cambria Math" panose="02040503050406030204" pitchFamily="18" charset="0"/>
                                </a:rPr>
                                <m:t>𝒗</m:t>
                              </m:r>
                            </m:e>
                            <m:sub>
                              <m:r>
                                <a:rPr lang="en-US" sz="1600" b="1" i="1" smtClean="0">
                                  <a:solidFill>
                                    <a:srgbClr val="FF0000"/>
                                  </a:solidFill>
                                  <a:latin typeface="Cambria Math" panose="02040503050406030204" pitchFamily="18" charset="0"/>
                                </a:rPr>
                                <m:t>𝒇</m:t>
                              </m:r>
                            </m:sub>
                          </m:sSub>
                          <m:r>
                            <a:rPr lang="en-US" sz="1600" b="1" i="1" smtClean="0">
                              <a:solidFill>
                                <a:srgbClr val="FF0000"/>
                              </a:solidFill>
                              <a:latin typeface="Cambria Math" panose="02040503050406030204" pitchFamily="18" charset="0"/>
                            </a:rPr>
                            <m:t>=?</m:t>
                          </m:r>
                        </m:oMath>
                      </m:oMathPara>
                    </a14:m>
                    <a:endParaRPr lang="en-US" sz="1600" b="1" dirty="0">
                      <a:solidFill>
                        <a:srgbClr val="FF000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3053251" y="1519852"/>
                    <a:ext cx="1464521" cy="361894"/>
                  </a:xfrm>
                  <a:prstGeom prst="rect">
                    <a:avLst/>
                  </a:prstGeom>
                  <a:blipFill>
                    <a:blip r:embed="rId11"/>
                    <a:stretch>
                      <a:fillRect b="-6780"/>
                    </a:stretch>
                  </a:blipFill>
                </p:spPr>
                <p:txBody>
                  <a:bodyPr/>
                  <a:lstStyle/>
                  <a:p>
                    <a:r>
                      <a:rPr lang="en-US">
                        <a:noFill/>
                      </a:rPr>
                      <a:t> </a:t>
                    </a:r>
                  </a:p>
                </p:txBody>
              </p:sp>
            </mc:Fallback>
          </mc:AlternateContent>
        </p:grpSp>
        <p:cxnSp>
          <p:nvCxnSpPr>
            <p:cNvPr id="28" name="Straight Connector 27"/>
            <p:cNvCxnSpPr/>
            <p:nvPr/>
          </p:nvCxnSpPr>
          <p:spPr>
            <a:xfrm flipV="1">
              <a:off x="1799607" y="2136464"/>
              <a:ext cx="0" cy="731520"/>
            </a:xfrm>
            <a:prstGeom prst="line">
              <a:avLst/>
            </a:prstGeom>
            <a:ln>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1883599" y="2139740"/>
              <a:ext cx="0" cy="3484503"/>
            </a:xfrm>
            <a:prstGeom prst="line">
              <a:avLst/>
            </a:prstGeom>
            <a:ln>
              <a:solidFill>
                <a:srgbClr val="FF0000"/>
              </a:solidFill>
              <a:prstDash val="dashDot"/>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23773621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extLst mod="1"/>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p:cNvSpPr>
          <p:nvPr/>
        </p:nvSpPr>
        <p:spPr bwMode="auto">
          <a:xfrm>
            <a:off x="609442" y="1095852"/>
            <a:ext cx="10972958" cy="192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l"/>
            <a:r>
              <a:rPr lang="en-US" altLang="en-US" sz="2160" dirty="0">
                <a:latin typeface="Arial" panose="020B0604020202020204" pitchFamily="34" charset="0"/>
              </a:rPr>
              <a:t>An arrow is launched vertically upward. It moves straight up to a maximum height, then falls to the ground. The trajectory of the arrow is noted. Which graph best represents the vertical velocity of the arrow as a function of time? Ignore air resistance; the only force acting is gravity.</a:t>
            </a:r>
          </a:p>
        </p:txBody>
      </p:sp>
      <p:pic>
        <p:nvPicPr>
          <p:cNvPr id="358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1280" y="2557463"/>
            <a:ext cx="7018020" cy="294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845" name="Rectangle 5"/>
          <p:cNvSpPr>
            <a:spLocks/>
          </p:cNvSpPr>
          <p:nvPr/>
        </p:nvSpPr>
        <p:spPr bwMode="auto">
          <a:xfrm>
            <a:off x="609442" y="352902"/>
            <a:ext cx="6777990" cy="468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Checking Understanding</a:t>
            </a:r>
          </a:p>
        </p:txBody>
      </p:sp>
      <p:sp>
        <p:nvSpPr>
          <p:cNvPr id="2" name="Rectangle 1"/>
          <p:cNvSpPr/>
          <p:nvPr/>
        </p:nvSpPr>
        <p:spPr>
          <a:xfrm>
            <a:off x="7098223" y="2743200"/>
            <a:ext cx="1363851" cy="2572719"/>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D53E3F94-F532-4A3C-8342-C687332B96EC}" type="slidenum">
              <a:rPr lang="en-US" smtClean="0"/>
              <a:t>19</a:t>
            </a:fld>
            <a:endParaRPr lang="en-US"/>
          </a:p>
        </p:txBody>
      </p:sp>
    </p:spTree>
    <p:custDataLst>
      <p:tags r:id="rId1"/>
    </p:custDataLst>
    <p:extLst>
      <p:ext uri="{BB962C8B-B14F-4D97-AF65-F5344CB8AC3E}">
        <p14:creationId xmlns:p14="http://schemas.microsoft.com/office/powerpoint/2010/main" val="19787294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extLst mod="1"/>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Last Class</a:t>
            </a:r>
          </a:p>
        </p:txBody>
      </p:sp>
      <p:sp>
        <p:nvSpPr>
          <p:cNvPr id="4" name="Slide Number Placeholder 3"/>
          <p:cNvSpPr>
            <a:spLocks noGrp="1"/>
          </p:cNvSpPr>
          <p:nvPr>
            <p:ph type="sldNum" sz="quarter" idx="12"/>
          </p:nvPr>
        </p:nvSpPr>
        <p:spPr/>
        <p:txBody>
          <a:bodyPr/>
          <a:lstStyle/>
          <a:p>
            <a:fld id="{D53E3F94-F532-4A3C-8342-C687332B96EC}" type="slidenum">
              <a:rPr lang="en-US" smtClean="0"/>
              <a:t>2</a:t>
            </a:fld>
            <a:endParaRPr lang="en-US"/>
          </a:p>
        </p:txBody>
      </p:sp>
      <p:grpSp>
        <p:nvGrpSpPr>
          <p:cNvPr id="5" name="Group 4"/>
          <p:cNvGrpSpPr/>
          <p:nvPr/>
        </p:nvGrpSpPr>
        <p:grpSpPr>
          <a:xfrm>
            <a:off x="1415334" y="1395670"/>
            <a:ext cx="9938466" cy="1961170"/>
            <a:chOff x="936370" y="1131731"/>
            <a:chExt cx="10427954" cy="2098687"/>
          </a:xfrm>
        </p:grpSpPr>
        <p:grpSp>
          <p:nvGrpSpPr>
            <p:cNvPr id="6" name="Group 5"/>
            <p:cNvGrpSpPr/>
            <p:nvPr/>
          </p:nvGrpSpPr>
          <p:grpSpPr>
            <a:xfrm>
              <a:off x="936370" y="1131731"/>
              <a:ext cx="6302085" cy="2098687"/>
              <a:chOff x="1943846" y="1016528"/>
              <a:chExt cx="6220942" cy="1633581"/>
            </a:xfrm>
          </p:grpSpPr>
          <p:grpSp>
            <p:nvGrpSpPr>
              <p:cNvPr id="19" name="Group 18"/>
              <p:cNvGrpSpPr/>
              <p:nvPr/>
            </p:nvGrpSpPr>
            <p:grpSpPr>
              <a:xfrm>
                <a:off x="1943846" y="1018924"/>
                <a:ext cx="1971639" cy="1631185"/>
                <a:chOff x="143565" y="-180974"/>
                <a:chExt cx="1894785" cy="1058484"/>
              </a:xfrm>
            </p:grpSpPr>
            <p:cxnSp>
              <p:nvCxnSpPr>
                <p:cNvPr id="31" name="Straight Connector 30"/>
                <p:cNvCxnSpPr/>
                <p:nvPr/>
              </p:nvCxnSpPr>
              <p:spPr>
                <a:xfrm>
                  <a:off x="209550" y="76200"/>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213706" y="748922"/>
                  <a:ext cx="15621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3" name="Text Box 2"/>
                <p:cNvSpPr txBox="1">
                  <a:spLocks noChangeArrowheads="1"/>
                </p:cNvSpPr>
                <p:nvPr/>
              </p:nvSpPr>
              <p:spPr bwMode="auto">
                <a:xfrm>
                  <a:off x="143565" y="-180974"/>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x</a:t>
                  </a:r>
                </a:p>
              </p:txBody>
            </p:sp>
            <p:sp>
              <p:nvSpPr>
                <p:cNvPr id="34" name="Text Box 2"/>
                <p:cNvSpPr txBox="1">
                  <a:spLocks noChangeArrowheads="1"/>
                </p:cNvSpPr>
                <p:nvPr/>
              </p:nvSpPr>
              <p:spPr bwMode="auto">
                <a:xfrm>
                  <a:off x="1800225" y="620335"/>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nvGrpSpPr>
              <p:cNvPr id="20" name="Group 19"/>
              <p:cNvGrpSpPr/>
              <p:nvPr/>
            </p:nvGrpSpPr>
            <p:grpSpPr>
              <a:xfrm>
                <a:off x="6193149" y="1016528"/>
                <a:ext cx="1971639" cy="1631185"/>
                <a:chOff x="143565" y="-180974"/>
                <a:chExt cx="1894785" cy="1058484"/>
              </a:xfrm>
            </p:grpSpPr>
            <p:cxnSp>
              <p:nvCxnSpPr>
                <p:cNvPr id="27" name="Straight Connector 26"/>
                <p:cNvCxnSpPr/>
                <p:nvPr/>
              </p:nvCxnSpPr>
              <p:spPr>
                <a:xfrm>
                  <a:off x="209550" y="76200"/>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05414" y="748922"/>
                  <a:ext cx="15621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9" name="Text Box 2"/>
                <p:cNvSpPr txBox="1">
                  <a:spLocks noChangeArrowheads="1"/>
                </p:cNvSpPr>
                <p:nvPr/>
              </p:nvSpPr>
              <p:spPr bwMode="auto">
                <a:xfrm>
                  <a:off x="143565" y="-180974"/>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v</a:t>
                  </a:r>
                </a:p>
              </p:txBody>
            </p:sp>
            <p:sp>
              <p:nvSpPr>
                <p:cNvPr id="30" name="Text Box 2"/>
                <p:cNvSpPr txBox="1">
                  <a:spLocks noChangeArrowheads="1"/>
                </p:cNvSpPr>
                <p:nvPr/>
              </p:nvSpPr>
              <p:spPr bwMode="auto">
                <a:xfrm>
                  <a:off x="1800225" y="620335"/>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nvGrpSpPr>
              <p:cNvPr id="21" name="Group 20"/>
              <p:cNvGrpSpPr/>
              <p:nvPr/>
            </p:nvGrpSpPr>
            <p:grpSpPr>
              <a:xfrm>
                <a:off x="3968282" y="1167019"/>
                <a:ext cx="2059095" cy="412674"/>
                <a:chOff x="4587133" y="3096457"/>
                <a:chExt cx="2059095" cy="412674"/>
              </a:xfrm>
            </p:grpSpPr>
            <p:cxnSp>
              <p:nvCxnSpPr>
                <p:cNvPr id="25" name="Straight Arrow Connector 24"/>
                <p:cNvCxnSpPr/>
                <p:nvPr/>
              </p:nvCxnSpPr>
              <p:spPr>
                <a:xfrm>
                  <a:off x="4631448" y="3509131"/>
                  <a:ext cx="2014780" cy="0"/>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587133" y="3096457"/>
                  <a:ext cx="2014780" cy="369332"/>
                </a:xfrm>
                <a:prstGeom prst="rect">
                  <a:avLst/>
                </a:prstGeom>
                <a:noFill/>
              </p:spPr>
              <p:txBody>
                <a:bodyPr wrap="square" rtlCol="0">
                  <a:spAutoFit/>
                </a:bodyPr>
                <a:lstStyle/>
                <a:p>
                  <a:pPr algn="ctr"/>
                  <a:r>
                    <a:rPr lang="en-US" i="1" dirty="0">
                      <a:solidFill>
                        <a:srgbClr val="FF0000"/>
                      </a:solidFill>
                    </a:rPr>
                    <a:t>v = slope of x(t)</a:t>
                  </a:r>
                </a:p>
              </p:txBody>
            </p:sp>
          </p:grpSp>
          <p:grpSp>
            <p:nvGrpSpPr>
              <p:cNvPr id="22" name="Group 21"/>
              <p:cNvGrpSpPr/>
              <p:nvPr/>
            </p:nvGrpSpPr>
            <p:grpSpPr>
              <a:xfrm>
                <a:off x="4011205" y="1990282"/>
                <a:ext cx="2218346" cy="349343"/>
                <a:chOff x="4661052" y="2913158"/>
                <a:chExt cx="2218346" cy="383788"/>
              </a:xfrm>
            </p:grpSpPr>
            <p:cxnSp>
              <p:nvCxnSpPr>
                <p:cNvPr id="23" name="Straight Arrow Connector 22"/>
                <p:cNvCxnSpPr/>
                <p:nvPr/>
              </p:nvCxnSpPr>
              <p:spPr>
                <a:xfrm>
                  <a:off x="4695985" y="3296946"/>
                  <a:ext cx="2014780" cy="0"/>
                </a:xfrm>
                <a:prstGeom prst="straightConnector1">
                  <a:avLst/>
                </a:prstGeom>
                <a:ln w="38100">
                  <a:solidFill>
                    <a:srgbClr val="00B050"/>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4" name="TextBox 23"/>
                    <p:cNvSpPr txBox="1"/>
                    <p:nvPr/>
                  </p:nvSpPr>
                  <p:spPr>
                    <a:xfrm>
                      <a:off x="4661052" y="2913158"/>
                      <a:ext cx="2218346" cy="315828"/>
                    </a:xfrm>
                    <a:prstGeom prst="rect">
                      <a:avLst/>
                    </a:prstGeom>
                    <a:noFill/>
                  </p:spPr>
                  <p:txBody>
                    <a:bodyPr wrap="square" rtlCol="0">
                      <a:spAutoFit/>
                    </a:bodyPr>
                    <a:lstStyle/>
                    <a:p>
                      <a:pPr algn="ctr"/>
                      <a14:m>
                        <m:oMath xmlns:m="http://schemas.openxmlformats.org/officeDocument/2006/math">
                          <m:r>
                            <m:rPr>
                              <m:sty m:val="p"/>
                            </m:rPr>
                            <a:rPr lang="en-US" b="0" i="0" smtClean="0">
                              <a:solidFill>
                                <a:srgbClr val="00B050"/>
                              </a:solidFill>
                              <a:latin typeface="Cambria Math" panose="02040503050406030204" pitchFamily="18" charset="0"/>
                            </a:rPr>
                            <m:t>Δ</m:t>
                          </m:r>
                          <m:r>
                            <a:rPr lang="en-US" b="0" i="1" smtClean="0">
                              <a:solidFill>
                                <a:srgbClr val="00B050"/>
                              </a:solidFill>
                              <a:latin typeface="Cambria Math" panose="02040503050406030204" pitchFamily="18" charset="0"/>
                            </a:rPr>
                            <m:t>𝑥</m:t>
                          </m:r>
                        </m:oMath>
                      </a14:m>
                      <a:r>
                        <a:rPr lang="en-US" i="1" dirty="0">
                          <a:solidFill>
                            <a:srgbClr val="00B050"/>
                          </a:solidFill>
                        </a:rPr>
                        <a:t> = area under v(t)</a:t>
                      </a:r>
                    </a:p>
                  </p:txBody>
                </p:sp>
              </mc:Choice>
              <mc:Fallback xmlns="">
                <p:sp>
                  <p:nvSpPr>
                    <p:cNvPr id="24" name="TextBox 23"/>
                    <p:cNvSpPr txBox="1">
                      <a:spLocks noRot="1" noChangeAspect="1" noMove="1" noResize="1" noEditPoints="1" noAdjustHandles="1" noChangeArrowheads="1" noChangeShapeType="1" noTextEdit="1"/>
                    </p:cNvSpPr>
                    <p:nvPr/>
                  </p:nvSpPr>
                  <p:spPr>
                    <a:xfrm>
                      <a:off x="4661052" y="2913158"/>
                      <a:ext cx="2218346" cy="315828"/>
                    </a:xfrm>
                    <a:prstGeom prst="rect">
                      <a:avLst/>
                    </a:prstGeom>
                    <a:blipFill>
                      <a:blip r:embed="rId5"/>
                      <a:stretch>
                        <a:fillRect t="-10714" r="-570" b="-35714"/>
                      </a:stretch>
                    </a:blipFill>
                  </p:spPr>
                  <p:txBody>
                    <a:bodyPr/>
                    <a:lstStyle/>
                    <a:p>
                      <a:r>
                        <a:rPr lang="en-US">
                          <a:noFill/>
                        </a:rPr>
                        <a:t> </a:t>
                      </a:r>
                    </a:p>
                  </p:txBody>
                </p:sp>
              </mc:Fallback>
            </mc:AlternateContent>
          </p:grpSp>
        </p:grpSp>
        <p:grpSp>
          <p:nvGrpSpPr>
            <p:cNvPr id="7" name="Group 6"/>
            <p:cNvGrpSpPr/>
            <p:nvPr/>
          </p:nvGrpSpPr>
          <p:grpSpPr>
            <a:xfrm>
              <a:off x="7235342" y="1131731"/>
              <a:ext cx="4128982" cy="2073932"/>
              <a:chOff x="3961943" y="1016528"/>
              <a:chExt cx="4202845" cy="1631185"/>
            </a:xfrm>
          </p:grpSpPr>
          <p:grpSp>
            <p:nvGrpSpPr>
              <p:cNvPr id="8" name="Group 7"/>
              <p:cNvGrpSpPr/>
              <p:nvPr/>
            </p:nvGrpSpPr>
            <p:grpSpPr>
              <a:xfrm>
                <a:off x="6193149" y="1016528"/>
                <a:ext cx="1971639" cy="1631185"/>
                <a:chOff x="143565" y="-180974"/>
                <a:chExt cx="1894785" cy="1058484"/>
              </a:xfrm>
            </p:grpSpPr>
            <p:cxnSp>
              <p:nvCxnSpPr>
                <p:cNvPr id="15" name="Straight Connector 14"/>
                <p:cNvCxnSpPr/>
                <p:nvPr/>
              </p:nvCxnSpPr>
              <p:spPr>
                <a:xfrm>
                  <a:off x="209550" y="76200"/>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05171" y="748922"/>
                  <a:ext cx="15621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7" name="Text Box 2"/>
                <p:cNvSpPr txBox="1">
                  <a:spLocks noChangeArrowheads="1"/>
                </p:cNvSpPr>
                <p:nvPr/>
              </p:nvSpPr>
              <p:spPr bwMode="auto">
                <a:xfrm>
                  <a:off x="143565" y="-180974"/>
                  <a:ext cx="238125" cy="257175"/>
                </a:xfrm>
                <a:prstGeom prst="rect">
                  <a:avLst/>
                </a:prstGeom>
                <a:noFill/>
                <a:ln w="2857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a</a:t>
                  </a:r>
                </a:p>
              </p:txBody>
            </p:sp>
            <p:sp>
              <p:nvSpPr>
                <p:cNvPr id="18" name="Text Box 2"/>
                <p:cNvSpPr txBox="1">
                  <a:spLocks noChangeArrowheads="1"/>
                </p:cNvSpPr>
                <p:nvPr/>
              </p:nvSpPr>
              <p:spPr bwMode="auto">
                <a:xfrm>
                  <a:off x="1800225" y="620335"/>
                  <a:ext cx="238125" cy="257175"/>
                </a:xfrm>
                <a:prstGeom prst="rect">
                  <a:avLst/>
                </a:prstGeom>
                <a:noFill/>
                <a:ln w="2857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nvGrpSpPr>
              <p:cNvPr id="9" name="Group 8"/>
              <p:cNvGrpSpPr/>
              <p:nvPr/>
            </p:nvGrpSpPr>
            <p:grpSpPr>
              <a:xfrm>
                <a:off x="3968282" y="1155082"/>
                <a:ext cx="2059095" cy="424611"/>
                <a:chOff x="4587133" y="3084520"/>
                <a:chExt cx="2059095" cy="424611"/>
              </a:xfrm>
            </p:grpSpPr>
            <p:cxnSp>
              <p:nvCxnSpPr>
                <p:cNvPr id="13" name="Straight Arrow Connector 12"/>
                <p:cNvCxnSpPr/>
                <p:nvPr/>
              </p:nvCxnSpPr>
              <p:spPr>
                <a:xfrm>
                  <a:off x="4631448" y="3509131"/>
                  <a:ext cx="2014780" cy="0"/>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587133" y="3084520"/>
                  <a:ext cx="2014780" cy="369332"/>
                </a:xfrm>
                <a:prstGeom prst="rect">
                  <a:avLst/>
                </a:prstGeom>
                <a:noFill/>
                <a:ln w="28575">
                  <a:noFill/>
                </a:ln>
              </p:spPr>
              <p:txBody>
                <a:bodyPr wrap="square" rtlCol="0">
                  <a:spAutoFit/>
                </a:bodyPr>
                <a:lstStyle/>
                <a:p>
                  <a:pPr algn="ctr"/>
                  <a:r>
                    <a:rPr lang="en-US" i="1" dirty="0">
                      <a:solidFill>
                        <a:srgbClr val="FF0000"/>
                      </a:solidFill>
                    </a:rPr>
                    <a:t>a = slope of v(t)</a:t>
                  </a:r>
                </a:p>
              </p:txBody>
            </p:sp>
          </p:grpSp>
          <p:grpSp>
            <p:nvGrpSpPr>
              <p:cNvPr id="10" name="Group 9"/>
              <p:cNvGrpSpPr/>
              <p:nvPr/>
            </p:nvGrpSpPr>
            <p:grpSpPr>
              <a:xfrm>
                <a:off x="3961943" y="1966393"/>
                <a:ext cx="2218346" cy="373217"/>
                <a:chOff x="4611790" y="2886928"/>
                <a:chExt cx="2218346" cy="410018"/>
              </a:xfrm>
            </p:grpSpPr>
            <p:cxnSp>
              <p:nvCxnSpPr>
                <p:cNvPr id="11" name="Straight Arrow Connector 10"/>
                <p:cNvCxnSpPr/>
                <p:nvPr/>
              </p:nvCxnSpPr>
              <p:spPr>
                <a:xfrm>
                  <a:off x="4695985" y="3296946"/>
                  <a:ext cx="2014780" cy="0"/>
                </a:xfrm>
                <a:prstGeom prst="straightConnector1">
                  <a:avLst/>
                </a:prstGeom>
                <a:ln w="28575">
                  <a:solidFill>
                    <a:srgbClr val="00B050"/>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2" name="TextBox 11"/>
                    <p:cNvSpPr txBox="1"/>
                    <p:nvPr/>
                  </p:nvSpPr>
                  <p:spPr>
                    <a:xfrm>
                      <a:off x="4611790" y="2886928"/>
                      <a:ext cx="2218346" cy="319130"/>
                    </a:xfrm>
                    <a:prstGeom prst="rect">
                      <a:avLst/>
                    </a:prstGeom>
                    <a:noFill/>
                    <a:ln w="28575">
                      <a:noFill/>
                    </a:ln>
                  </p:spPr>
                  <p:txBody>
                    <a:bodyPr wrap="square" rtlCol="0">
                      <a:spAutoFit/>
                    </a:bodyPr>
                    <a:lstStyle/>
                    <a:p>
                      <a:pPr algn="ctr"/>
                      <a14:m>
                        <m:oMath xmlns:m="http://schemas.openxmlformats.org/officeDocument/2006/math">
                          <m:r>
                            <m:rPr>
                              <m:sty m:val="p"/>
                            </m:rPr>
                            <a:rPr lang="en-US" b="0" i="0" smtClean="0">
                              <a:solidFill>
                                <a:srgbClr val="00B050"/>
                              </a:solidFill>
                              <a:latin typeface="Cambria Math" panose="02040503050406030204" pitchFamily="18" charset="0"/>
                            </a:rPr>
                            <m:t>Δ</m:t>
                          </m:r>
                          <m:r>
                            <a:rPr lang="en-US" b="0" i="1" smtClean="0">
                              <a:solidFill>
                                <a:srgbClr val="00B050"/>
                              </a:solidFill>
                              <a:latin typeface="Cambria Math" panose="02040503050406030204" pitchFamily="18" charset="0"/>
                            </a:rPr>
                            <m:t>𝑣</m:t>
                          </m:r>
                        </m:oMath>
                      </a14:m>
                      <a:r>
                        <a:rPr lang="en-US" i="1" dirty="0">
                          <a:solidFill>
                            <a:srgbClr val="00B050"/>
                          </a:solidFill>
                        </a:rPr>
                        <a:t> = area under a(t)</a:t>
                      </a:r>
                    </a:p>
                  </p:txBody>
                </p:sp>
              </mc:Choice>
              <mc:Fallback xmlns="">
                <p:sp>
                  <p:nvSpPr>
                    <p:cNvPr id="12" name="TextBox 11"/>
                    <p:cNvSpPr txBox="1">
                      <a:spLocks noRot="1" noChangeAspect="1" noMove="1" noResize="1" noEditPoints="1" noAdjustHandles="1" noChangeArrowheads="1" noChangeShapeType="1" noTextEdit="1"/>
                    </p:cNvSpPr>
                    <p:nvPr/>
                  </p:nvSpPr>
                  <p:spPr>
                    <a:xfrm>
                      <a:off x="4611790" y="2886928"/>
                      <a:ext cx="2218346" cy="319130"/>
                    </a:xfrm>
                    <a:prstGeom prst="rect">
                      <a:avLst/>
                    </a:prstGeom>
                    <a:blipFill>
                      <a:blip r:embed="rId6"/>
                      <a:stretch>
                        <a:fillRect t="-8772" r="-2346" b="-33333"/>
                      </a:stretch>
                    </a:blipFill>
                    <a:ln w="28575">
                      <a:noFill/>
                    </a:ln>
                  </p:spPr>
                  <p:txBody>
                    <a:bodyPr/>
                    <a:lstStyle/>
                    <a:p>
                      <a:r>
                        <a:rPr lang="en-US">
                          <a:noFill/>
                        </a:rPr>
                        <a:t> </a:t>
                      </a:r>
                    </a:p>
                  </p:txBody>
                </p:sp>
              </mc:Fallback>
            </mc:AlternateContent>
          </p:grpSp>
        </p:grpSp>
      </p:grpSp>
      <p:grpSp>
        <p:nvGrpSpPr>
          <p:cNvPr id="35" name="Group 34"/>
          <p:cNvGrpSpPr/>
          <p:nvPr/>
        </p:nvGrpSpPr>
        <p:grpSpPr>
          <a:xfrm>
            <a:off x="2259441" y="4285746"/>
            <a:ext cx="9617996" cy="2098687"/>
            <a:chOff x="2169750" y="3621909"/>
            <a:chExt cx="9617996" cy="2098687"/>
          </a:xfrm>
        </p:grpSpPr>
        <p:cxnSp>
          <p:nvCxnSpPr>
            <p:cNvPr id="36" name="Straight Connector 35"/>
            <p:cNvCxnSpPr/>
            <p:nvPr/>
          </p:nvCxnSpPr>
          <p:spPr>
            <a:xfrm>
              <a:off x="2265417" y="4892838"/>
              <a:ext cx="1175207"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37" name="Straight Connector 36"/>
            <p:cNvCxnSpPr/>
            <p:nvPr/>
          </p:nvCxnSpPr>
          <p:spPr>
            <a:xfrm flipV="1">
              <a:off x="6239653" y="4599146"/>
              <a:ext cx="1044550" cy="837537"/>
            </a:xfrm>
            <a:prstGeom prst="line">
              <a:avLst/>
            </a:prstGeom>
            <a:ln w="28575"/>
          </p:spPr>
          <p:style>
            <a:lnRef idx="1">
              <a:schemeClr val="dk1"/>
            </a:lnRef>
            <a:fillRef idx="0">
              <a:schemeClr val="dk1"/>
            </a:fillRef>
            <a:effectRef idx="0">
              <a:schemeClr val="dk1"/>
            </a:effectRef>
            <a:fontRef idx="minor">
              <a:schemeClr val="tx1"/>
            </a:fontRef>
          </p:style>
        </p:cxnSp>
        <p:grpSp>
          <p:nvGrpSpPr>
            <p:cNvPr id="38" name="Group 37"/>
            <p:cNvGrpSpPr/>
            <p:nvPr/>
          </p:nvGrpSpPr>
          <p:grpSpPr>
            <a:xfrm>
              <a:off x="2169750" y="3621909"/>
              <a:ext cx="9617996" cy="2098687"/>
              <a:chOff x="2169750" y="3621909"/>
              <a:chExt cx="9617996" cy="2098687"/>
            </a:xfrm>
          </p:grpSpPr>
          <p:grpSp>
            <p:nvGrpSpPr>
              <p:cNvPr id="39" name="Group 38"/>
              <p:cNvGrpSpPr/>
              <p:nvPr/>
            </p:nvGrpSpPr>
            <p:grpSpPr>
              <a:xfrm>
                <a:off x="2169750" y="3621909"/>
                <a:ext cx="9617996" cy="2098687"/>
                <a:chOff x="1019710" y="1131731"/>
                <a:chExt cx="10344614" cy="2098687"/>
              </a:xfrm>
            </p:grpSpPr>
            <p:grpSp>
              <p:nvGrpSpPr>
                <p:cNvPr id="42" name="Group 41"/>
                <p:cNvGrpSpPr/>
                <p:nvPr/>
              </p:nvGrpSpPr>
              <p:grpSpPr>
                <a:xfrm>
                  <a:off x="1019710" y="1131731"/>
                  <a:ext cx="6302085" cy="2098687"/>
                  <a:chOff x="2026116" y="1016528"/>
                  <a:chExt cx="6220942" cy="1633581"/>
                </a:xfrm>
              </p:grpSpPr>
              <p:grpSp>
                <p:nvGrpSpPr>
                  <p:cNvPr id="55" name="Group 54"/>
                  <p:cNvGrpSpPr/>
                  <p:nvPr/>
                </p:nvGrpSpPr>
                <p:grpSpPr>
                  <a:xfrm>
                    <a:off x="2026116" y="1018924"/>
                    <a:ext cx="1971639" cy="1631185"/>
                    <a:chOff x="222630" y="-180974"/>
                    <a:chExt cx="1894785" cy="1058484"/>
                  </a:xfrm>
                </p:grpSpPr>
                <p:cxnSp>
                  <p:nvCxnSpPr>
                    <p:cNvPr id="67" name="Straight Connector 66"/>
                    <p:cNvCxnSpPr/>
                    <p:nvPr/>
                  </p:nvCxnSpPr>
                  <p:spPr>
                    <a:xfrm>
                      <a:off x="320240" y="60544"/>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324396" y="733266"/>
                      <a:ext cx="15621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9" name="Text Box 2"/>
                    <p:cNvSpPr txBox="1">
                      <a:spLocks noChangeArrowheads="1"/>
                    </p:cNvSpPr>
                    <p:nvPr/>
                  </p:nvSpPr>
                  <p:spPr bwMode="auto">
                    <a:xfrm>
                      <a:off x="222630" y="-180974"/>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a</a:t>
                      </a:r>
                    </a:p>
                  </p:txBody>
                </p:sp>
                <p:sp>
                  <p:nvSpPr>
                    <p:cNvPr id="70" name="Text Box 2"/>
                    <p:cNvSpPr txBox="1">
                      <a:spLocks noChangeArrowheads="1"/>
                    </p:cNvSpPr>
                    <p:nvPr/>
                  </p:nvSpPr>
                  <p:spPr bwMode="auto">
                    <a:xfrm>
                      <a:off x="1879290" y="620335"/>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nvGrpSpPr>
                  <p:cNvPr id="56" name="Group 55"/>
                  <p:cNvGrpSpPr/>
                  <p:nvPr/>
                </p:nvGrpSpPr>
                <p:grpSpPr>
                  <a:xfrm>
                    <a:off x="6193149" y="1016528"/>
                    <a:ext cx="2053909" cy="1631185"/>
                    <a:chOff x="143565" y="-180974"/>
                    <a:chExt cx="1973850" cy="1058484"/>
                  </a:xfrm>
                </p:grpSpPr>
                <p:cxnSp>
                  <p:nvCxnSpPr>
                    <p:cNvPr id="63" name="Straight Connector 62"/>
                    <p:cNvCxnSpPr/>
                    <p:nvPr/>
                  </p:nvCxnSpPr>
                  <p:spPr>
                    <a:xfrm>
                      <a:off x="288614" y="76200"/>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284479" y="748922"/>
                      <a:ext cx="15621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5" name="Text Box 2"/>
                    <p:cNvSpPr txBox="1">
                      <a:spLocks noChangeArrowheads="1"/>
                    </p:cNvSpPr>
                    <p:nvPr/>
                  </p:nvSpPr>
                  <p:spPr bwMode="auto">
                    <a:xfrm>
                      <a:off x="143565" y="-180974"/>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v</a:t>
                      </a:r>
                    </a:p>
                  </p:txBody>
                </p:sp>
                <p:sp>
                  <p:nvSpPr>
                    <p:cNvPr id="66" name="Text Box 2"/>
                    <p:cNvSpPr txBox="1">
                      <a:spLocks noChangeArrowheads="1"/>
                    </p:cNvSpPr>
                    <p:nvPr/>
                  </p:nvSpPr>
                  <p:spPr bwMode="auto">
                    <a:xfrm>
                      <a:off x="1879290" y="620335"/>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nvGrpSpPr>
                  <p:cNvPr id="57" name="Group 56"/>
                  <p:cNvGrpSpPr/>
                  <p:nvPr/>
                </p:nvGrpSpPr>
                <p:grpSpPr>
                  <a:xfrm>
                    <a:off x="3966792" y="1972932"/>
                    <a:ext cx="2109390" cy="352992"/>
                    <a:chOff x="4585643" y="3902370"/>
                    <a:chExt cx="2109390" cy="352992"/>
                  </a:xfrm>
                </p:grpSpPr>
                <p:cxnSp>
                  <p:nvCxnSpPr>
                    <p:cNvPr id="61" name="Straight Arrow Connector 60"/>
                    <p:cNvCxnSpPr/>
                    <p:nvPr/>
                  </p:nvCxnSpPr>
                  <p:spPr>
                    <a:xfrm>
                      <a:off x="4680253" y="4255362"/>
                      <a:ext cx="2014780" cy="0"/>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2" name="TextBox 61"/>
                        <p:cNvSpPr txBox="1"/>
                        <p:nvPr/>
                      </p:nvSpPr>
                      <p:spPr>
                        <a:xfrm>
                          <a:off x="4585643" y="3902370"/>
                          <a:ext cx="2014780" cy="287482"/>
                        </a:xfrm>
                        <a:prstGeom prst="rect">
                          <a:avLst/>
                        </a:prstGeom>
                        <a:noFill/>
                      </p:spPr>
                      <p:txBody>
                        <a:bodyPr wrap="square" rtlCol="0">
                          <a:spAutoFit/>
                        </a:bodyPr>
                        <a:lstStyle/>
                        <a:p>
                          <a:pPr algn="ctr"/>
                          <a14:m>
                            <m:oMath xmlns:m="http://schemas.openxmlformats.org/officeDocument/2006/math">
                              <m:r>
                                <m:rPr>
                                  <m:sty m:val="p"/>
                                </m:rPr>
                                <a:rPr lang="en-US" b="0" i="0" smtClean="0">
                                  <a:solidFill>
                                    <a:srgbClr val="FF0000"/>
                                  </a:solidFill>
                                  <a:latin typeface="Cambria Math" panose="02040503050406030204" pitchFamily="18" charset="0"/>
                                </a:rPr>
                                <m:t>Δ</m:t>
                              </m:r>
                            </m:oMath>
                          </a14:m>
                          <a:r>
                            <a:rPr lang="en-US" i="1" dirty="0">
                              <a:solidFill>
                                <a:srgbClr val="FF0000"/>
                              </a:solidFill>
                            </a:rPr>
                            <a:t>v = area of a(t)</a:t>
                          </a:r>
                        </a:p>
                      </p:txBody>
                    </p:sp>
                  </mc:Choice>
                  <mc:Fallback xmlns="">
                    <p:sp>
                      <p:nvSpPr>
                        <p:cNvPr id="77" name="TextBox 76"/>
                        <p:cNvSpPr txBox="1">
                          <a:spLocks noRot="1" noChangeAspect="1" noMove="1" noResize="1" noEditPoints="1" noAdjustHandles="1" noChangeArrowheads="1" noChangeShapeType="1" noTextEdit="1"/>
                        </p:cNvSpPr>
                        <p:nvPr/>
                      </p:nvSpPr>
                      <p:spPr>
                        <a:xfrm>
                          <a:off x="4585643" y="3902370"/>
                          <a:ext cx="2014780" cy="287482"/>
                        </a:xfrm>
                        <a:prstGeom prst="rect">
                          <a:avLst/>
                        </a:prstGeom>
                        <a:blipFill>
                          <a:blip r:embed="rId7"/>
                          <a:stretch>
                            <a:fillRect t="-8197" b="-24590"/>
                          </a:stretch>
                        </a:blipFill>
                      </p:spPr>
                      <p:txBody>
                        <a:bodyPr/>
                        <a:lstStyle/>
                        <a:p>
                          <a:r>
                            <a:rPr lang="en-US">
                              <a:noFill/>
                            </a:rPr>
                            <a:t> </a:t>
                          </a:r>
                        </a:p>
                      </p:txBody>
                    </p:sp>
                  </mc:Fallback>
                </mc:AlternateContent>
              </p:grpSp>
              <p:grpSp>
                <p:nvGrpSpPr>
                  <p:cNvPr id="58" name="Group 57"/>
                  <p:cNvGrpSpPr/>
                  <p:nvPr/>
                </p:nvGrpSpPr>
                <p:grpSpPr>
                  <a:xfrm>
                    <a:off x="3903343" y="1255643"/>
                    <a:ext cx="2071055" cy="325723"/>
                    <a:chOff x="4553190" y="2106090"/>
                    <a:chExt cx="2071055" cy="357840"/>
                  </a:xfrm>
                </p:grpSpPr>
                <p:cxnSp>
                  <p:nvCxnSpPr>
                    <p:cNvPr id="59" name="Straight Arrow Connector 58"/>
                    <p:cNvCxnSpPr/>
                    <p:nvPr/>
                  </p:nvCxnSpPr>
                  <p:spPr>
                    <a:xfrm>
                      <a:off x="4609465" y="2463930"/>
                      <a:ext cx="2014780" cy="0"/>
                    </a:xfrm>
                    <a:prstGeom prst="straightConnector1">
                      <a:avLst/>
                    </a:prstGeom>
                    <a:ln w="38100">
                      <a:solidFill>
                        <a:srgbClr val="00B050"/>
                      </a:solidFill>
                      <a:headEnd type="arrow" w="med" len="med"/>
                      <a:tailEnd type="none" w="med" len="med"/>
                    </a:ln>
                  </p:spPr>
                  <p:style>
                    <a:lnRef idx="1">
                      <a:schemeClr val="dk1"/>
                    </a:lnRef>
                    <a:fillRef idx="0">
                      <a:schemeClr val="dk1"/>
                    </a:fillRef>
                    <a:effectRef idx="0">
                      <a:schemeClr val="dk1"/>
                    </a:effectRef>
                    <a:fontRef idx="minor">
                      <a:schemeClr val="tx1"/>
                    </a:fontRef>
                  </p:style>
                </p:cxnSp>
                <p:sp>
                  <p:nvSpPr>
                    <p:cNvPr id="60" name="TextBox 59"/>
                    <p:cNvSpPr txBox="1"/>
                    <p:nvPr/>
                  </p:nvSpPr>
                  <p:spPr>
                    <a:xfrm>
                      <a:off x="4553190" y="2106090"/>
                      <a:ext cx="1792698" cy="315828"/>
                    </a:xfrm>
                    <a:prstGeom prst="rect">
                      <a:avLst/>
                    </a:prstGeom>
                    <a:noFill/>
                  </p:spPr>
                  <p:txBody>
                    <a:bodyPr wrap="square" rtlCol="0">
                      <a:spAutoFit/>
                    </a:bodyPr>
                    <a:lstStyle/>
                    <a:p>
                      <a:pPr algn="ctr"/>
                      <a:r>
                        <a:rPr lang="en-US" i="1" dirty="0">
                          <a:solidFill>
                            <a:srgbClr val="00B050"/>
                          </a:solidFill>
                        </a:rPr>
                        <a:t>a = slope of v(t)</a:t>
                      </a:r>
                    </a:p>
                  </p:txBody>
                </p:sp>
              </p:grpSp>
            </p:grpSp>
            <p:grpSp>
              <p:nvGrpSpPr>
                <p:cNvPr id="43" name="Group 42"/>
                <p:cNvGrpSpPr/>
                <p:nvPr/>
              </p:nvGrpSpPr>
              <p:grpSpPr>
                <a:xfrm>
                  <a:off x="7196437" y="1131731"/>
                  <a:ext cx="4167887" cy="2073932"/>
                  <a:chOff x="3922342" y="1016528"/>
                  <a:chExt cx="4242446" cy="1631185"/>
                </a:xfrm>
              </p:grpSpPr>
              <p:grpSp>
                <p:nvGrpSpPr>
                  <p:cNvPr id="44" name="Group 43"/>
                  <p:cNvGrpSpPr/>
                  <p:nvPr/>
                </p:nvGrpSpPr>
                <p:grpSpPr>
                  <a:xfrm>
                    <a:off x="6193149" y="1016528"/>
                    <a:ext cx="1971639" cy="1631185"/>
                    <a:chOff x="143565" y="-180974"/>
                    <a:chExt cx="1894785" cy="1058484"/>
                  </a:xfrm>
                </p:grpSpPr>
                <p:cxnSp>
                  <p:nvCxnSpPr>
                    <p:cNvPr id="51" name="Straight Connector 50"/>
                    <p:cNvCxnSpPr/>
                    <p:nvPr/>
                  </p:nvCxnSpPr>
                  <p:spPr>
                    <a:xfrm>
                      <a:off x="209550" y="76200"/>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205171" y="748922"/>
                      <a:ext cx="15621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3" name="Text Box 2"/>
                    <p:cNvSpPr txBox="1">
                      <a:spLocks noChangeArrowheads="1"/>
                    </p:cNvSpPr>
                    <p:nvPr/>
                  </p:nvSpPr>
                  <p:spPr bwMode="auto">
                    <a:xfrm>
                      <a:off x="143565" y="-180974"/>
                      <a:ext cx="238125" cy="257175"/>
                    </a:xfrm>
                    <a:prstGeom prst="rect">
                      <a:avLst/>
                    </a:prstGeom>
                    <a:noFill/>
                    <a:ln w="2857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x</a:t>
                      </a:r>
                    </a:p>
                  </p:txBody>
                </p:sp>
                <p:sp>
                  <p:nvSpPr>
                    <p:cNvPr id="54" name="Text Box 2"/>
                    <p:cNvSpPr txBox="1">
                      <a:spLocks noChangeArrowheads="1"/>
                    </p:cNvSpPr>
                    <p:nvPr/>
                  </p:nvSpPr>
                  <p:spPr bwMode="auto">
                    <a:xfrm>
                      <a:off x="1800225" y="620335"/>
                      <a:ext cx="238125" cy="257175"/>
                    </a:xfrm>
                    <a:prstGeom prst="rect">
                      <a:avLst/>
                    </a:prstGeom>
                    <a:noFill/>
                    <a:ln w="2857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nvGrpSpPr>
                  <p:cNvPr id="45" name="Group 44"/>
                  <p:cNvGrpSpPr/>
                  <p:nvPr/>
                </p:nvGrpSpPr>
                <p:grpSpPr>
                  <a:xfrm>
                    <a:off x="4017054" y="2016137"/>
                    <a:ext cx="2014780" cy="323473"/>
                    <a:chOff x="4635905" y="3945575"/>
                    <a:chExt cx="2014780" cy="323473"/>
                  </a:xfrm>
                </p:grpSpPr>
                <p:cxnSp>
                  <p:nvCxnSpPr>
                    <p:cNvPr id="49" name="Straight Arrow Connector 48"/>
                    <p:cNvCxnSpPr/>
                    <p:nvPr/>
                  </p:nvCxnSpPr>
                  <p:spPr>
                    <a:xfrm>
                      <a:off x="4773026" y="4269047"/>
                      <a:ext cx="1877659" cy="1"/>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0" name="TextBox 49"/>
                        <p:cNvSpPr txBox="1"/>
                        <p:nvPr/>
                      </p:nvSpPr>
                      <p:spPr>
                        <a:xfrm>
                          <a:off x="4635905" y="3945575"/>
                          <a:ext cx="2014780" cy="290486"/>
                        </a:xfrm>
                        <a:prstGeom prst="rect">
                          <a:avLst/>
                        </a:prstGeom>
                        <a:noFill/>
                        <a:ln w="28575">
                          <a:noFill/>
                        </a:ln>
                      </p:spPr>
                      <p:txBody>
                        <a:bodyPr wrap="square" rtlCol="0">
                          <a:spAutoFit/>
                        </a:bodyPr>
                        <a:lstStyle/>
                        <a:p>
                          <a:pPr algn="ctr"/>
                          <a14:m>
                            <m:oMath xmlns:m="http://schemas.openxmlformats.org/officeDocument/2006/math">
                              <m:r>
                                <m:rPr>
                                  <m:sty m:val="p"/>
                                </m:rPr>
                                <a:rPr lang="en-US" b="0" i="0" smtClean="0">
                                  <a:solidFill>
                                    <a:srgbClr val="FF0000"/>
                                  </a:solidFill>
                                  <a:latin typeface="Cambria Math" panose="02040503050406030204" pitchFamily="18" charset="0"/>
                                </a:rPr>
                                <m:t>Δ</m:t>
                              </m:r>
                              <m:r>
                                <a:rPr lang="en-US" b="0" i="1" smtClean="0">
                                  <a:solidFill>
                                    <a:srgbClr val="FF0000"/>
                                  </a:solidFill>
                                  <a:latin typeface="Cambria Math" panose="02040503050406030204" pitchFamily="18" charset="0"/>
                                </a:rPr>
                                <m:t>𝑥</m:t>
                              </m:r>
                            </m:oMath>
                          </a14:m>
                          <a:r>
                            <a:rPr lang="en-US" i="1" dirty="0">
                              <a:solidFill>
                                <a:srgbClr val="FF0000"/>
                              </a:solidFill>
                            </a:rPr>
                            <a:t> = area of v(t)</a:t>
                          </a:r>
                        </a:p>
                      </p:txBody>
                    </p:sp>
                  </mc:Choice>
                  <mc:Fallback xmlns="">
                    <p:sp>
                      <p:nvSpPr>
                        <p:cNvPr id="65" name="TextBox 64"/>
                        <p:cNvSpPr txBox="1">
                          <a:spLocks noRot="1" noChangeAspect="1" noMove="1" noResize="1" noEditPoints="1" noAdjustHandles="1" noChangeArrowheads="1" noChangeShapeType="1" noTextEdit="1"/>
                        </p:cNvSpPr>
                        <p:nvPr/>
                      </p:nvSpPr>
                      <p:spPr>
                        <a:xfrm>
                          <a:off x="4635905" y="3945575"/>
                          <a:ext cx="2014780" cy="290486"/>
                        </a:xfrm>
                        <a:prstGeom prst="rect">
                          <a:avLst/>
                        </a:prstGeom>
                        <a:blipFill>
                          <a:blip r:embed="rId8"/>
                          <a:stretch>
                            <a:fillRect t="-8197" b="-24590"/>
                          </a:stretch>
                        </a:blipFill>
                        <a:ln w="28575">
                          <a:noFill/>
                        </a:ln>
                      </p:spPr>
                      <p:txBody>
                        <a:bodyPr/>
                        <a:lstStyle/>
                        <a:p>
                          <a:r>
                            <a:rPr lang="en-US">
                              <a:noFill/>
                            </a:rPr>
                            <a:t> </a:t>
                          </a:r>
                        </a:p>
                      </p:txBody>
                    </p:sp>
                  </mc:Fallback>
                </mc:AlternateContent>
              </p:grpSp>
              <p:grpSp>
                <p:nvGrpSpPr>
                  <p:cNvPr id="46" name="Group 45"/>
                  <p:cNvGrpSpPr/>
                  <p:nvPr/>
                </p:nvGrpSpPr>
                <p:grpSpPr>
                  <a:xfrm>
                    <a:off x="3922342" y="1274168"/>
                    <a:ext cx="2218346" cy="343412"/>
                    <a:chOff x="4572189" y="2126446"/>
                    <a:chExt cx="2218346" cy="377274"/>
                  </a:xfrm>
                </p:grpSpPr>
                <p:cxnSp>
                  <p:nvCxnSpPr>
                    <p:cNvPr id="47" name="Straight Arrow Connector 46"/>
                    <p:cNvCxnSpPr/>
                    <p:nvPr/>
                  </p:nvCxnSpPr>
                  <p:spPr>
                    <a:xfrm>
                      <a:off x="4666901" y="2503720"/>
                      <a:ext cx="2014780" cy="0"/>
                    </a:xfrm>
                    <a:prstGeom prst="straightConnector1">
                      <a:avLst/>
                    </a:prstGeom>
                    <a:ln w="28575">
                      <a:solidFill>
                        <a:srgbClr val="00B050"/>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8" name="TextBox 47"/>
                        <p:cNvSpPr txBox="1"/>
                        <p:nvPr/>
                      </p:nvSpPr>
                      <p:spPr>
                        <a:xfrm>
                          <a:off x="4572189" y="2126446"/>
                          <a:ext cx="2218346" cy="319130"/>
                        </a:xfrm>
                        <a:prstGeom prst="rect">
                          <a:avLst/>
                        </a:prstGeom>
                        <a:noFill/>
                        <a:ln w="28575">
                          <a:noFill/>
                        </a:ln>
                      </p:spPr>
                      <p:txBody>
                        <a:bodyPr wrap="square" rtlCol="0">
                          <a:spAutoFit/>
                        </a:bodyPr>
                        <a:lstStyle/>
                        <a:p>
                          <a:pPr algn="ctr"/>
                          <a14:m>
                            <m:oMath xmlns:m="http://schemas.openxmlformats.org/officeDocument/2006/math">
                              <m:r>
                                <a:rPr lang="en-US" b="0" i="1" smtClean="0">
                                  <a:solidFill>
                                    <a:srgbClr val="00B050"/>
                                  </a:solidFill>
                                  <a:latin typeface="Cambria Math" panose="02040503050406030204" pitchFamily="18" charset="0"/>
                                </a:rPr>
                                <m:t>𝑣</m:t>
                              </m:r>
                            </m:oMath>
                          </a14:m>
                          <a:r>
                            <a:rPr lang="en-US" i="1" dirty="0">
                              <a:solidFill>
                                <a:srgbClr val="00B050"/>
                              </a:solidFill>
                            </a:rPr>
                            <a:t> = slope of x(t)</a:t>
                          </a:r>
                        </a:p>
                      </p:txBody>
                    </p:sp>
                  </mc:Choice>
                  <mc:Fallback xmlns="">
                    <p:sp>
                      <p:nvSpPr>
                        <p:cNvPr id="63" name="TextBox 62"/>
                        <p:cNvSpPr txBox="1">
                          <a:spLocks noRot="1" noChangeAspect="1" noMove="1" noResize="1" noEditPoints="1" noAdjustHandles="1" noChangeArrowheads="1" noChangeShapeType="1" noTextEdit="1"/>
                        </p:cNvSpPr>
                        <p:nvPr/>
                      </p:nvSpPr>
                      <p:spPr>
                        <a:xfrm>
                          <a:off x="4572189" y="2126446"/>
                          <a:ext cx="2218346" cy="319130"/>
                        </a:xfrm>
                        <a:prstGeom prst="rect">
                          <a:avLst/>
                        </a:prstGeom>
                        <a:blipFill>
                          <a:blip r:embed="rId9"/>
                          <a:stretch>
                            <a:fillRect t="-8197" b="-24590"/>
                          </a:stretch>
                        </a:blipFill>
                        <a:ln w="28575">
                          <a:noFill/>
                        </a:ln>
                      </p:spPr>
                      <p:txBody>
                        <a:bodyPr/>
                        <a:lstStyle/>
                        <a:p>
                          <a:r>
                            <a:rPr lang="en-US">
                              <a:noFill/>
                            </a:rPr>
                            <a:t> </a:t>
                          </a:r>
                        </a:p>
                      </p:txBody>
                    </p:sp>
                  </mc:Fallback>
                </mc:AlternateContent>
              </p:grpSp>
            </p:grpSp>
          </p:grpSp>
          <mc:AlternateContent xmlns:mc="http://schemas.openxmlformats.org/markup-compatibility/2006" xmlns:a14="http://schemas.microsoft.com/office/drawing/2010/main">
            <mc:Choice Requires="a14">
              <p:sp>
                <p:nvSpPr>
                  <p:cNvPr id="41" name="Rectangle 1"/>
                  <p:cNvSpPr>
                    <a:spLocks/>
                  </p:cNvSpPr>
                  <p:nvPr/>
                </p:nvSpPr>
                <p:spPr bwMode="auto">
                  <a:xfrm>
                    <a:off x="10325583" y="4472922"/>
                    <a:ext cx="962565" cy="532902"/>
                  </a:xfrm>
                  <a:prstGeom prst="rect">
                    <a:avLst/>
                  </a:prstGeom>
                  <a:noFill/>
                  <a:ln>
                    <a:noFill/>
                  </a:ln>
                  <a:effectLst/>
                  <a:extLst>
                    <a:ext uri="{909E8E84-426E-40DD-AFC4-6F175D3DCCD1}">
                      <a14:hiddenFill>
                        <a:solidFill>
                          <a:srgbClr val="FFFFFF"/>
                        </a:solidFill>
                      </a14:hiddenFill>
                    </a:ext>
                    <a:ext uri="{91240B29-F687-4F45-9708-019B960494DF}">
                      <a14:hiddenLine w="9525">
                        <a:solidFill>
                          <a:schemeClr val="tx1"/>
                        </a:solidFill>
                        <a:miter lim="800000"/>
                        <a:headEnd/>
                        <a:tailEnd/>
                      </a14:hiddenLine>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algn="l"/>
                    <a14:m>
                      <m:oMathPara xmlns:m="http://schemas.openxmlformats.org/officeDocument/2006/math">
                        <m:oMathParaPr>
                          <m:jc m:val="centerGroup"/>
                        </m:oMathParaPr>
                        <m:oMath xmlns:m="http://schemas.openxmlformats.org/officeDocument/2006/math">
                          <m:r>
                            <a:rPr lang="en-US" altLang="en-US" sz="2800" b="0" i="1" dirty="0" smtClean="0">
                              <a:latin typeface="Cambria Math" panose="02040503050406030204" pitchFamily="18" charset="0"/>
                            </a:rPr>
                            <m:t>?</m:t>
                          </m:r>
                        </m:oMath>
                      </m:oMathPara>
                    </a14:m>
                    <a:endParaRPr lang="en-US" altLang="en-US" sz="2800" dirty="0">
                      <a:latin typeface="Arial" panose="020B0604020202020204" pitchFamily="34" charset="0"/>
                    </a:endParaRPr>
                  </a:p>
                </p:txBody>
              </p:sp>
            </mc:Choice>
            <mc:Fallback xmlns="">
              <p:sp>
                <p:nvSpPr>
                  <p:cNvPr id="90" name="Rectangle 1"/>
                  <p:cNvSpPr>
                    <a:spLocks noRot="1" noChangeAspect="1" noMove="1" noResize="1" noEditPoints="1" noAdjustHandles="1" noChangeArrowheads="1" noChangeShapeType="1" noTextEdit="1"/>
                  </p:cNvSpPr>
                  <p:nvPr/>
                </p:nvSpPr>
                <p:spPr bwMode="auto">
                  <a:xfrm>
                    <a:off x="10325583" y="4472922"/>
                    <a:ext cx="962565" cy="532902"/>
                  </a:xfrm>
                  <a:prstGeom prst="rect">
                    <a:avLst/>
                  </a:prstGeom>
                  <a:blipFill>
                    <a:blip r:embed="rId11"/>
                    <a:stretch>
                      <a:fillRect/>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71" name="Rectangle 1"/>
              <p:cNvSpPr>
                <a:spLocks/>
              </p:cNvSpPr>
              <p:nvPr/>
            </p:nvSpPr>
            <p:spPr bwMode="auto">
              <a:xfrm>
                <a:off x="287298" y="4873247"/>
                <a:ext cx="1855401" cy="998947"/>
              </a:xfrm>
              <a:prstGeom prst="rect">
                <a:avLst/>
              </a:prstGeom>
              <a:noFill/>
              <a:ln w="9525">
                <a:solidFill>
                  <a:schemeClr val="tx1"/>
                </a:solidFill>
                <a:miter lim="800000"/>
                <a:headEnd/>
                <a:tailEnd/>
              </a:ln>
              <a:effectLst/>
              <a:extLst>
                <a:ext uri="{909E8E84-426E-40DD-AFC4-6F175D3DCCD1}">
                  <a14:hiddenFill>
                    <a:solidFill>
                      <a:srgbClr val="FFFFFF"/>
                    </a:solidFill>
                  </a14:hiddenFill>
                </a:ext>
                <a:ext uri="{AF507438-7753-43E0-B8FC-AC1667EBCBE1}">
                  <a14:hiddenEffects>
                    <a:effectLst>
                      <a:outerShdw dist="63500" dir="2700000" algn="ctr" rotWithShape="0">
                        <a:schemeClr val="bg2">
                          <a:alpha val="70000"/>
                        </a:schemeClr>
                      </a:outerShdw>
                    </a:effectLst>
                  </a14:hiddenEffects>
                </a:ext>
              </a:extLst>
            </p:spPr>
            <p:txBody>
              <a:bodyPr lIns="0" tIns="0" rIns="0" bIns="0"/>
              <a:lstStyle/>
              <a:p>
                <a:pPr marL="176213" algn="l"/>
                <a:r>
                  <a:rPr lang="en-US" altLang="en-US" sz="2000" b="0" i="0" dirty="0">
                    <a:latin typeface="+mj-lt"/>
                  </a:rPr>
                  <a:t>When a=</a:t>
                </a:r>
                <a:r>
                  <a:rPr lang="en-US" altLang="en-US" sz="2000" b="0" i="0" dirty="0" err="1">
                    <a:latin typeface="+mj-lt"/>
                  </a:rPr>
                  <a:t>const</a:t>
                </a:r>
                <a:r>
                  <a:rPr lang="en-US" altLang="en-US" sz="2000" b="0" i="0" dirty="0">
                    <a:latin typeface="+mj-lt"/>
                  </a:rPr>
                  <a:t>:</a:t>
                </a:r>
              </a:p>
              <a:p>
                <a:pPr marL="342900" indent="-166688" algn="l">
                  <a:buFontTx/>
                  <a:buChar char="-"/>
                </a:pPr>
                <a14:m>
                  <m:oMath xmlns:m="http://schemas.openxmlformats.org/officeDocument/2006/math">
                    <m:r>
                      <a:rPr lang="en-US" altLang="en-US" sz="2000" i="1" dirty="0" smtClean="0">
                        <a:latin typeface="Cambria Math" panose="02040503050406030204" pitchFamily="18" charset="0"/>
                      </a:rPr>
                      <m:t>𝑣</m:t>
                    </m:r>
                  </m:oMath>
                </a14:m>
                <a:r>
                  <a:rPr lang="en-US" altLang="en-US" sz="2000" dirty="0">
                    <a:latin typeface="+mj-lt"/>
                  </a:rPr>
                  <a:t> is linear</a:t>
                </a:r>
              </a:p>
              <a:p>
                <a:pPr marL="342900" indent="-166688" algn="l">
                  <a:buFontTx/>
                  <a:buChar char="-"/>
                </a:pPr>
                <a14:m>
                  <m:oMath xmlns:m="http://schemas.openxmlformats.org/officeDocument/2006/math">
                    <m:r>
                      <a:rPr lang="en-US" altLang="en-US" sz="2000" i="1" dirty="0" smtClean="0">
                        <a:latin typeface="Cambria Math" panose="02040503050406030204" pitchFamily="18" charset="0"/>
                      </a:rPr>
                      <m:t>𝑥</m:t>
                    </m:r>
                    <m:r>
                      <a:rPr lang="en-US" altLang="en-US" sz="2000" b="0" i="1" dirty="0" smtClean="0">
                        <a:latin typeface="Cambria Math" panose="02040503050406030204" pitchFamily="18" charset="0"/>
                      </a:rPr>
                      <m:t> </m:t>
                    </m:r>
                  </m:oMath>
                </a14:m>
                <a:r>
                  <a:rPr lang="en-US" altLang="en-US" sz="2000" b="0" i="0" dirty="0">
                    <a:latin typeface="+mj-lt"/>
                  </a:rPr>
                  <a:t>is </a:t>
                </a:r>
                <a:r>
                  <a:rPr lang="en-US" altLang="en-US" sz="2000" b="1" i="0" dirty="0">
                    <a:latin typeface="+mj-lt"/>
                  </a:rPr>
                  <a:t>quadratic</a:t>
                </a:r>
                <a:endParaRPr lang="en-US" altLang="en-US" sz="2000" b="1" dirty="0">
                  <a:latin typeface="Arial" panose="020B0604020202020204" pitchFamily="34" charset="0"/>
                </a:endParaRPr>
              </a:p>
            </p:txBody>
          </p:sp>
        </mc:Choice>
        <mc:Fallback xmlns="">
          <p:sp>
            <p:nvSpPr>
              <p:cNvPr id="71" name="Rectangle 1"/>
              <p:cNvSpPr>
                <a:spLocks noRot="1" noChangeAspect="1" noMove="1" noResize="1" noEditPoints="1" noAdjustHandles="1" noChangeArrowheads="1" noChangeShapeType="1" noTextEdit="1"/>
              </p:cNvSpPr>
              <p:nvPr/>
            </p:nvSpPr>
            <p:spPr bwMode="auto">
              <a:xfrm>
                <a:off x="287298" y="4873247"/>
                <a:ext cx="1855401" cy="998947"/>
              </a:xfrm>
              <a:prstGeom prst="rect">
                <a:avLst/>
              </a:prstGeom>
              <a:blipFill>
                <a:blip r:embed="rId12"/>
                <a:stretch>
                  <a:fillRect t="-7229" r="-980" b="-6627"/>
                </a:stretch>
              </a:blip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5743583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Lst>
  </p:timing>
  <p:extLst mod="1"/>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28243"/>
          </a:xfrm>
        </p:spPr>
        <p:txBody>
          <a:bodyPr>
            <a:normAutofit/>
          </a:bodyPr>
          <a:lstStyle/>
          <a:p>
            <a:r>
              <a:rPr lang="en-US" sz="3600" b="1" dirty="0"/>
              <a:t>Multiple Stages of Motion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193369"/>
                <a:ext cx="10515600" cy="1115878"/>
              </a:xfrm>
            </p:spPr>
            <p:txBody>
              <a:bodyPr>
                <a:normAutofit/>
              </a:bodyPr>
              <a:lstStyle/>
              <a:p>
                <a:pPr marL="0" indent="0" algn="just">
                  <a:buNone/>
                </a:pPr>
                <a:r>
                  <a:rPr lang="en-US" sz="2400" dirty="0"/>
                  <a:t>A bicyclist starts from </a:t>
                </a:r>
                <a:r>
                  <a:rPr lang="en-US" sz="2400" b="1" dirty="0"/>
                  <a:t>rest </a:t>
                </a:r>
                <a:r>
                  <a:rPr lang="en-US" sz="2400" dirty="0"/>
                  <a:t>and accelerates at </a:t>
                </a:r>
                <a:r>
                  <a:rPr lang="en-US" sz="2400" b="1" dirty="0"/>
                  <a:t>4.0 m/</a:t>
                </a:r>
                <a14:m>
                  <m:oMath xmlns:m="http://schemas.openxmlformats.org/officeDocument/2006/math">
                    <m:sSup>
                      <m:sSupPr>
                        <m:ctrlPr>
                          <a:rPr lang="en-US" sz="2400" b="1" i="1" dirty="0" smtClean="0">
                            <a:latin typeface="Cambria Math" panose="02040503050406030204" pitchFamily="18" charset="0"/>
                          </a:rPr>
                        </m:ctrlPr>
                      </m:sSupPr>
                      <m:e>
                        <m:r>
                          <a:rPr lang="en-US" sz="2400" b="1" i="0" dirty="0" smtClean="0">
                            <a:latin typeface="Cambria Math" panose="02040503050406030204" pitchFamily="18" charset="0"/>
                          </a:rPr>
                          <m:t>𝐬</m:t>
                        </m:r>
                      </m:e>
                      <m:sup>
                        <m:r>
                          <a:rPr lang="en-US" sz="2400" b="1" i="0" dirty="0" smtClean="0">
                            <a:latin typeface="Cambria Math" panose="02040503050406030204" pitchFamily="18" charset="0"/>
                          </a:rPr>
                          <m:t>𝟐</m:t>
                        </m:r>
                      </m:sup>
                    </m:sSup>
                  </m:oMath>
                </a14:m>
                <a:r>
                  <a:rPr lang="en-US" sz="2400" dirty="0"/>
                  <a:t> for </a:t>
                </a:r>
                <a:r>
                  <a:rPr lang="en-US" sz="2400" b="1" dirty="0"/>
                  <a:t>3 s</a:t>
                </a:r>
                <a:r>
                  <a:rPr lang="en-US" sz="2400" dirty="0"/>
                  <a:t>. The cyclist then travels for </a:t>
                </a:r>
                <a:r>
                  <a:rPr lang="en-US" sz="2400" b="1" dirty="0"/>
                  <a:t>20 s</a:t>
                </a:r>
                <a:r>
                  <a:rPr lang="en-US" sz="2400" dirty="0"/>
                  <a:t> at a </a:t>
                </a:r>
                <a:r>
                  <a:rPr lang="en-US" sz="2400" b="1" dirty="0"/>
                  <a:t>constant speed </a:t>
                </a:r>
                <a:r>
                  <a:rPr lang="en-US" sz="2400" dirty="0"/>
                  <a:t>before slowing to a stop in </a:t>
                </a:r>
                <a:r>
                  <a:rPr lang="en-US" sz="2400" dirty="0" smtClean="0"/>
                  <a:t>another </a:t>
                </a:r>
                <a:r>
                  <a:rPr lang="en-US" sz="2400" b="1" dirty="0"/>
                  <a:t>2 s</a:t>
                </a:r>
                <a:r>
                  <a:rPr lang="en-US" sz="2400" dirty="0"/>
                  <a:t>. How far does the cyclist travel?</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193369"/>
                <a:ext cx="10515600" cy="1115878"/>
              </a:xfrm>
              <a:blipFill>
                <a:blip r:embed="rId5"/>
                <a:stretch>
                  <a:fillRect l="-928" t="-7104" r="-870" b="-9836"/>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10549028" y="6356350"/>
            <a:ext cx="804771" cy="365125"/>
          </a:xfrm>
        </p:spPr>
        <p:txBody>
          <a:bodyPr/>
          <a:lstStyle/>
          <a:p>
            <a:fld id="{D53E3F94-F532-4A3C-8342-C687332B96EC}" type="slidenum">
              <a:rPr lang="en-US" smtClean="0"/>
              <a:t>20</a:t>
            </a:fld>
            <a:endParaRPr lang="en-US"/>
          </a:p>
        </p:txBody>
      </p:sp>
      <mc:AlternateContent xmlns:mc="http://schemas.openxmlformats.org/markup-compatibility/2006" xmlns:a14="http://schemas.microsoft.com/office/drawing/2010/main">
        <mc:Choice Requires="a14">
          <p:sp>
            <p:nvSpPr>
              <p:cNvPr id="6" name="Content Placeholder 2"/>
              <p:cNvSpPr txBox="1">
                <a:spLocks/>
              </p:cNvSpPr>
              <p:nvPr/>
            </p:nvSpPr>
            <p:spPr>
              <a:xfrm>
                <a:off x="669413" y="2448191"/>
                <a:ext cx="6013342" cy="4109364"/>
              </a:xfrm>
              <a:prstGeom prst="rect">
                <a:avLst/>
              </a:prstGeom>
              <a:ln>
                <a:solidFill>
                  <a:schemeClr val="tx1"/>
                </a:solidFill>
                <a:prstDash val="dash"/>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200" b="1" dirty="0">
                    <a:solidFill>
                      <a:srgbClr val="FF0000"/>
                    </a:solidFill>
                  </a:rPr>
                  <a:t>Stage 1</a:t>
                </a:r>
                <a:r>
                  <a:rPr lang="en-US" sz="2200" b="1" dirty="0"/>
                  <a:t>: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=0</m:t>
                    </m:r>
                  </m:oMath>
                </a14:m>
                <a:r>
                  <a:rPr lang="en-US" sz="2200" dirty="0"/>
                  <a:t>, </a:t>
                </a:r>
                <a14:m>
                  <m:oMath xmlns:m="http://schemas.openxmlformats.org/officeDocument/2006/math">
                    <m:r>
                      <m:rPr>
                        <m:sty m:val="p"/>
                      </m:rPr>
                      <a:rPr lang="en-US" sz="2200" b="0" i="0" smtClean="0">
                        <a:latin typeface="Cambria Math" panose="02040503050406030204" pitchFamily="18" charset="0"/>
                      </a:rPr>
                      <m:t>a</m:t>
                    </m:r>
                    <m:r>
                      <a:rPr lang="en-US" sz="2200" b="0" i="0" smtClean="0">
                        <a:latin typeface="Cambria Math" panose="02040503050406030204" pitchFamily="18" charset="0"/>
                      </a:rPr>
                      <m:t>=4 </m:t>
                    </m:r>
                    <m:r>
                      <m:rPr>
                        <m:sty m:val="p"/>
                      </m:rPr>
                      <a:rPr lang="en-US" sz="2200" b="0" i="0" smtClean="0">
                        <a:latin typeface="Cambria Math" panose="02040503050406030204" pitchFamily="18" charset="0"/>
                      </a:rPr>
                      <m:t>m</m:t>
                    </m:r>
                    <m:r>
                      <a:rPr lang="en-US" sz="2200" b="0" i="0" smtClean="0">
                        <a:latin typeface="Cambria Math" panose="02040503050406030204" pitchFamily="18" charset="0"/>
                      </a:rPr>
                      <m:t>/</m:t>
                    </m:r>
                    <m:sSup>
                      <m:sSupPr>
                        <m:ctrlPr>
                          <a:rPr lang="en-US" sz="2200" b="0" i="1" smtClean="0">
                            <a:latin typeface="Cambria Math" panose="02040503050406030204" pitchFamily="18" charset="0"/>
                          </a:rPr>
                        </m:ctrlPr>
                      </m:sSupPr>
                      <m:e>
                        <m:r>
                          <m:rPr>
                            <m:sty m:val="p"/>
                          </m:rPr>
                          <a:rPr lang="en-US" sz="2200" b="0" i="0" smtClean="0">
                            <a:latin typeface="Cambria Math" panose="02040503050406030204" pitchFamily="18" charset="0"/>
                          </a:rPr>
                          <m:t>s</m:t>
                        </m:r>
                      </m:e>
                      <m:sup>
                        <m:r>
                          <a:rPr lang="en-US" sz="2200" b="0" i="0" smtClean="0">
                            <a:latin typeface="Cambria Math" panose="02040503050406030204" pitchFamily="18" charset="0"/>
                          </a:rPr>
                          <m:t>2</m:t>
                        </m:r>
                      </m:sup>
                    </m:sSup>
                  </m:oMath>
                </a14:m>
                <a:r>
                  <a:rPr lang="en-US" sz="2200" dirty="0"/>
                  <a:t>, </a:t>
                </a:r>
                <a14:m>
                  <m:oMath xmlns:m="http://schemas.openxmlformats.org/officeDocument/2006/math">
                    <m:r>
                      <m:rPr>
                        <m:sty m:val="p"/>
                      </m:rPr>
                      <a:rPr lang="en-US" sz="2200" b="0" i="0" smtClean="0">
                        <a:latin typeface="Cambria Math" panose="02040503050406030204" pitchFamily="18" charset="0"/>
                      </a:rPr>
                      <m:t>t</m:t>
                    </m:r>
                    <m:r>
                      <a:rPr lang="en-US" sz="2200" b="0" i="0" smtClean="0">
                        <a:latin typeface="Cambria Math" panose="02040503050406030204" pitchFamily="18" charset="0"/>
                      </a:rPr>
                      <m:t>=3 </m:t>
                    </m:r>
                    <m:r>
                      <m:rPr>
                        <m:sty m:val="p"/>
                      </m:rPr>
                      <a:rPr lang="en-US" sz="2200" b="0" i="0" smtClean="0">
                        <a:latin typeface="Cambria Math" panose="02040503050406030204" pitchFamily="18" charset="0"/>
                      </a:rPr>
                      <m:t>s</m:t>
                    </m:r>
                  </m:oMath>
                </a14:m>
                <a:r>
                  <a:rPr lang="en-US" sz="2200" dirty="0"/>
                  <a:t>	</a:t>
                </a:r>
              </a:p>
              <a:p>
                <a:pPr marL="0" indent="0">
                  <a:buFont typeface="Arial" panose="020B0604020202020204" pitchFamily="34" charset="0"/>
                  <a:buNone/>
                </a:pPr>
                <a:r>
                  <a:rPr lang="en-US" sz="2200" b="0" dirty="0"/>
                  <a:t>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at</m:t>
                    </m:r>
                    <m:r>
                      <a:rPr lang="en-US" sz="2200" b="0" i="0" smtClean="0">
                        <a:latin typeface="Cambria Math" panose="02040503050406030204" pitchFamily="18" charset="0"/>
                      </a:rPr>
                      <m:t>=12</m:t>
                    </m:r>
                  </m:oMath>
                </a14:m>
                <a:r>
                  <a:rPr lang="en-US" sz="2200" b="0" i="0" dirty="0">
                    <a:latin typeface="+mj-lt"/>
                  </a:rPr>
                  <a:t> m/s</a:t>
                </a:r>
                <a:endParaRPr lang="en-US" sz="2200" b="0" dirty="0"/>
              </a:p>
              <a:p>
                <a:pPr marL="0" indent="0">
                  <a:spcAft>
                    <a:spcPts val="1200"/>
                  </a:spcAft>
                  <a:buFont typeface="Arial" panose="020B0604020202020204" pitchFamily="34" charset="0"/>
                  <a:buNone/>
                </a:pPr>
                <a:r>
                  <a:rPr lang="en-US" sz="2200" b="0" dirty="0"/>
                  <a:t>		</a:t>
                </a:r>
                <a14:m>
                  <m:oMath xmlns:m="http://schemas.openxmlformats.org/officeDocument/2006/math">
                    <m:r>
                      <m:rPr>
                        <m:sty m:val="p"/>
                      </m:rPr>
                      <a:rPr lang="en-US" sz="2200" b="0" i="0" smtClean="0">
                        <a:latin typeface="Cambria Math" panose="02040503050406030204" pitchFamily="18" charset="0"/>
                      </a:rPr>
                      <m:t>Δx</m:t>
                    </m:r>
                    <m:r>
                      <a:rPr lang="en-US" sz="2200" b="0" i="0" smtClean="0">
                        <a:latin typeface="Cambria Math" panose="02040503050406030204" pitchFamily="18" charset="0"/>
                      </a:rPr>
                      <m:t>=</m:t>
                    </m:r>
                    <m:f>
                      <m:fPr>
                        <m:ctrlPr>
                          <a:rPr lang="en-US" sz="2200" b="0" i="1" smtClean="0">
                            <a:latin typeface="Cambria Math" panose="02040503050406030204" pitchFamily="18" charset="0"/>
                          </a:rPr>
                        </m:ctrlPr>
                      </m:fPr>
                      <m:num>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num>
                      <m:den>
                        <m:r>
                          <a:rPr lang="en-US" sz="2200" b="0" i="0" smtClean="0">
                            <a:latin typeface="Cambria Math" panose="02040503050406030204" pitchFamily="18" charset="0"/>
                          </a:rPr>
                          <m:t>2</m:t>
                        </m:r>
                      </m:den>
                    </m:f>
                    <m:r>
                      <m:rPr>
                        <m:sty m:val="p"/>
                      </m:rPr>
                      <a:rPr lang="en-US" sz="2200" b="0" i="0" smtClean="0">
                        <a:latin typeface="Cambria Math" panose="02040503050406030204" pitchFamily="18" charset="0"/>
                      </a:rPr>
                      <m:t>t</m:t>
                    </m:r>
                    <m:r>
                      <a:rPr lang="en-US" sz="2200" b="0" i="0" smtClean="0">
                        <a:latin typeface="Cambria Math" panose="02040503050406030204" pitchFamily="18" charset="0"/>
                      </a:rPr>
                      <m:t>=18 </m:t>
                    </m:r>
                    <m:r>
                      <m:rPr>
                        <m:sty m:val="p"/>
                      </m:rPr>
                      <a:rPr lang="en-US" sz="2200" b="0" i="0" smtClean="0">
                        <a:latin typeface="Cambria Math" panose="02040503050406030204" pitchFamily="18" charset="0"/>
                      </a:rPr>
                      <m:t>m</m:t>
                    </m:r>
                  </m:oMath>
                </a14:m>
                <a:endParaRPr lang="en-US" sz="2200" b="0" dirty="0"/>
              </a:p>
              <a:p>
                <a:pPr marL="0" indent="0">
                  <a:buNone/>
                </a:pPr>
                <a:r>
                  <a:rPr lang="en-US" sz="2200" b="1" dirty="0">
                    <a:solidFill>
                      <a:schemeClr val="accent5"/>
                    </a:solidFill>
                  </a:rPr>
                  <a:t>Stage 2:   </a:t>
                </a:r>
                <a14:m>
                  <m:oMath xmlns:m="http://schemas.openxmlformats.org/officeDocument/2006/math">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i</m:t>
                        </m:r>
                      </m:sub>
                    </m:sSub>
                    <m:r>
                      <a:rPr lang="en-US" sz="2200" i="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=12</m:t>
                    </m:r>
                  </m:oMath>
                </a14:m>
                <a:r>
                  <a:rPr lang="en-US" sz="2200" dirty="0"/>
                  <a:t> </a:t>
                </a:r>
                <a14:m>
                  <m:oMath xmlns:m="http://schemas.openxmlformats.org/officeDocument/2006/math">
                    <m:r>
                      <m:rPr>
                        <m:sty m:val="p"/>
                      </m:rPr>
                      <a:rPr lang="en-US" sz="2200" i="0" dirty="0" smtClean="0">
                        <a:latin typeface="Cambria Math" panose="02040503050406030204" pitchFamily="18" charset="0"/>
                      </a:rPr>
                      <m:t>m</m:t>
                    </m:r>
                    <m:r>
                      <a:rPr lang="en-US" sz="2200" i="0" dirty="0" smtClean="0">
                        <a:latin typeface="Cambria Math" panose="02040503050406030204" pitchFamily="18" charset="0"/>
                      </a:rPr>
                      <m:t>/</m:t>
                    </m:r>
                    <m:r>
                      <m:rPr>
                        <m:sty m:val="p"/>
                      </m:rPr>
                      <a:rPr lang="en-US" sz="2200" i="0" dirty="0" smtClean="0">
                        <a:latin typeface="Cambria Math" panose="02040503050406030204" pitchFamily="18" charset="0"/>
                      </a:rPr>
                      <m:t>s</m:t>
                    </m:r>
                  </m:oMath>
                </a14:m>
                <a:r>
                  <a:rPr lang="en-US" sz="2200" dirty="0"/>
                  <a:t>, </a:t>
                </a:r>
                <a14:m>
                  <m:oMath xmlns:m="http://schemas.openxmlformats.org/officeDocument/2006/math">
                    <m:r>
                      <m:rPr>
                        <m:sty m:val="p"/>
                      </m:rPr>
                      <a:rPr lang="en-US" sz="2200" i="0">
                        <a:latin typeface="Cambria Math" panose="02040503050406030204" pitchFamily="18" charset="0"/>
                      </a:rPr>
                      <m:t>a</m:t>
                    </m:r>
                    <m:r>
                      <a:rPr lang="en-US" sz="2200" i="0">
                        <a:latin typeface="Cambria Math" panose="02040503050406030204" pitchFamily="18" charset="0"/>
                      </a:rPr>
                      <m:t>=0 </m:t>
                    </m:r>
                    <m:r>
                      <m:rPr>
                        <m:sty m:val="p"/>
                      </m:rPr>
                      <a:rPr lang="en-US" sz="2200" i="0">
                        <a:latin typeface="Cambria Math" panose="02040503050406030204" pitchFamily="18" charset="0"/>
                      </a:rPr>
                      <m:t>m</m:t>
                    </m:r>
                    <m:r>
                      <a:rPr lang="en-US" sz="2200" i="0">
                        <a:latin typeface="Cambria Math" panose="02040503050406030204" pitchFamily="18" charset="0"/>
                      </a:rPr>
                      <m:t>/</m:t>
                    </m:r>
                    <m:sSup>
                      <m:sSupPr>
                        <m:ctrlPr>
                          <a:rPr lang="en-US" sz="2200" i="1">
                            <a:latin typeface="Cambria Math" panose="02040503050406030204" pitchFamily="18" charset="0"/>
                          </a:rPr>
                        </m:ctrlPr>
                      </m:sSupPr>
                      <m:e>
                        <m:r>
                          <m:rPr>
                            <m:sty m:val="p"/>
                          </m:rPr>
                          <a:rPr lang="en-US" sz="2200" i="0">
                            <a:latin typeface="Cambria Math" panose="02040503050406030204" pitchFamily="18" charset="0"/>
                          </a:rPr>
                          <m:t>s</m:t>
                        </m:r>
                      </m:e>
                      <m:sup>
                        <m:r>
                          <a:rPr lang="en-US" sz="2200" i="0">
                            <a:latin typeface="Cambria Math" panose="02040503050406030204" pitchFamily="18" charset="0"/>
                          </a:rPr>
                          <m:t>2</m:t>
                        </m:r>
                      </m:sup>
                    </m:sSup>
                  </m:oMath>
                </a14:m>
                <a:r>
                  <a:rPr lang="en-US" sz="2200" dirty="0"/>
                  <a:t>, </a:t>
                </a:r>
                <a14:m>
                  <m:oMath xmlns:m="http://schemas.openxmlformats.org/officeDocument/2006/math">
                    <m:r>
                      <m:rPr>
                        <m:sty m:val="p"/>
                      </m:rPr>
                      <a:rPr lang="en-US" sz="2200" i="0">
                        <a:latin typeface="Cambria Math" panose="02040503050406030204" pitchFamily="18" charset="0"/>
                      </a:rPr>
                      <m:t>t</m:t>
                    </m:r>
                    <m:r>
                      <a:rPr lang="en-US" sz="2200" i="0">
                        <a:latin typeface="Cambria Math" panose="02040503050406030204" pitchFamily="18" charset="0"/>
                      </a:rPr>
                      <m:t>=20 </m:t>
                    </m:r>
                    <m:r>
                      <m:rPr>
                        <m:sty m:val="p"/>
                      </m:rPr>
                      <a:rPr lang="en-US" sz="2200" b="0" i="0" smtClean="0">
                        <a:latin typeface="Cambria Math" panose="02040503050406030204" pitchFamily="18" charset="0"/>
                      </a:rPr>
                      <m:t>s</m:t>
                    </m:r>
                  </m:oMath>
                </a14:m>
                <a:r>
                  <a:rPr lang="en-US" sz="2200" dirty="0"/>
                  <a:t> </a:t>
                </a:r>
              </a:p>
              <a:p>
                <a:pPr marL="0" indent="0">
                  <a:spcAft>
                    <a:spcPts val="1200"/>
                  </a:spcAft>
                  <a:buNone/>
                </a:pPr>
                <a:r>
                  <a:rPr lang="en-US" sz="2200" dirty="0"/>
                  <a:t>		</a:t>
                </a:r>
                <a14:m>
                  <m:oMath xmlns:m="http://schemas.openxmlformats.org/officeDocument/2006/math">
                    <m:r>
                      <m:rPr>
                        <m:sty m:val="p"/>
                      </m:rPr>
                      <a:rPr lang="en-US" sz="2200" i="0">
                        <a:latin typeface="Cambria Math" panose="02040503050406030204" pitchFamily="18" charset="0"/>
                      </a:rPr>
                      <m:t>Δx</m:t>
                    </m:r>
                    <m:r>
                      <a:rPr lang="en-US" sz="2200" i="0">
                        <a:latin typeface="Cambria Math" panose="02040503050406030204" pitchFamily="18" charset="0"/>
                      </a:rPr>
                      <m:t>=</m:t>
                    </m:r>
                    <m:f>
                      <m:fPr>
                        <m:ctrlPr>
                          <a:rPr lang="en-US" sz="2200" i="1">
                            <a:latin typeface="Cambria Math" panose="02040503050406030204" pitchFamily="18" charset="0"/>
                          </a:rPr>
                        </m:ctrlPr>
                      </m:fPr>
                      <m:num>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i</m:t>
                            </m:r>
                          </m:sub>
                        </m:sSub>
                        <m:r>
                          <a:rPr lang="en-US" sz="2200" i="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f</m:t>
                            </m:r>
                          </m:sub>
                        </m:sSub>
                      </m:num>
                      <m:den>
                        <m:r>
                          <a:rPr lang="en-US" sz="2200" i="0">
                            <a:latin typeface="Cambria Math" panose="02040503050406030204" pitchFamily="18" charset="0"/>
                          </a:rPr>
                          <m:t>2</m:t>
                        </m:r>
                      </m:den>
                    </m:f>
                    <m:r>
                      <m:rPr>
                        <m:sty m:val="p"/>
                      </m:rPr>
                      <a:rPr lang="en-US" sz="2200" i="0">
                        <a:latin typeface="Cambria Math" panose="02040503050406030204" pitchFamily="18" charset="0"/>
                      </a:rPr>
                      <m:t>t</m:t>
                    </m:r>
                    <m:r>
                      <a:rPr lang="en-US" sz="2200" i="0">
                        <a:latin typeface="Cambria Math" panose="02040503050406030204" pitchFamily="18" charset="0"/>
                      </a:rPr>
                      <m:t>=240 </m:t>
                    </m:r>
                    <m:r>
                      <m:rPr>
                        <m:sty m:val="p"/>
                      </m:rPr>
                      <a:rPr lang="en-US" sz="2200" i="0">
                        <a:latin typeface="Cambria Math" panose="02040503050406030204" pitchFamily="18" charset="0"/>
                      </a:rPr>
                      <m:t>m</m:t>
                    </m:r>
                  </m:oMath>
                </a14:m>
                <a:endParaRPr lang="en-US" sz="2200" dirty="0"/>
              </a:p>
              <a:p>
                <a:pPr marL="0" indent="0">
                  <a:buNone/>
                </a:pPr>
                <a:r>
                  <a:rPr lang="en-US" sz="2200" b="1" dirty="0">
                    <a:solidFill>
                      <a:schemeClr val="accent6"/>
                    </a:solidFill>
                  </a:rPr>
                  <a:t>Stage 3:   </a:t>
                </a:r>
                <a14:m>
                  <m:oMath xmlns:m="http://schemas.openxmlformats.org/officeDocument/2006/math">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i</m:t>
                        </m:r>
                      </m:sub>
                    </m:sSub>
                    <m:r>
                      <a:rPr lang="en-US" sz="2200" i="0">
                        <a:latin typeface="Cambria Math" panose="02040503050406030204" pitchFamily="18" charset="0"/>
                      </a:rPr>
                      <m:t>=12</m:t>
                    </m:r>
                  </m:oMath>
                </a14:m>
                <a:r>
                  <a:rPr lang="en-US" sz="2200" dirty="0"/>
                  <a:t> </a:t>
                </a:r>
                <a14:m>
                  <m:oMath xmlns:m="http://schemas.openxmlformats.org/officeDocument/2006/math">
                    <m:r>
                      <m:rPr>
                        <m:sty m:val="p"/>
                      </m:rPr>
                      <a:rPr lang="en-US" sz="2200" i="0" dirty="0">
                        <a:latin typeface="Cambria Math" panose="02040503050406030204" pitchFamily="18" charset="0"/>
                      </a:rPr>
                      <m:t>m</m:t>
                    </m:r>
                    <m:r>
                      <a:rPr lang="en-US" sz="2200" i="0" dirty="0">
                        <a:latin typeface="Cambria Math" panose="02040503050406030204" pitchFamily="18" charset="0"/>
                      </a:rPr>
                      <m:t>/</m:t>
                    </m:r>
                    <m:r>
                      <m:rPr>
                        <m:sty m:val="p"/>
                      </m:rPr>
                      <a:rPr lang="en-US" sz="2200" i="0" dirty="0">
                        <a:latin typeface="Cambria Math" panose="02040503050406030204" pitchFamily="18" charset="0"/>
                      </a:rPr>
                      <m:t>s</m:t>
                    </m:r>
                  </m:oMath>
                </a14:m>
                <a:r>
                  <a:rPr lang="en-US" sz="2200" dirty="0"/>
                  <a:t>, </a:t>
                </a:r>
                <a14:m>
                  <m:oMath xmlns:m="http://schemas.openxmlformats.org/officeDocument/2006/math">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=0,</m:t>
                    </m:r>
                  </m:oMath>
                </a14:m>
                <a:r>
                  <a:rPr lang="en-US" sz="2200" dirty="0"/>
                  <a:t> </a:t>
                </a:r>
                <a14:m>
                  <m:oMath xmlns:m="http://schemas.openxmlformats.org/officeDocument/2006/math">
                    <m:r>
                      <m:rPr>
                        <m:sty m:val="p"/>
                      </m:rPr>
                      <a:rPr lang="en-US" sz="2200" i="0">
                        <a:latin typeface="Cambria Math" panose="02040503050406030204" pitchFamily="18" charset="0"/>
                      </a:rPr>
                      <m:t>t</m:t>
                    </m:r>
                    <m:r>
                      <a:rPr lang="en-US" sz="2200" i="0">
                        <a:latin typeface="Cambria Math" panose="02040503050406030204" pitchFamily="18" charset="0"/>
                      </a:rPr>
                      <m:t>=2 </m:t>
                    </m:r>
                    <m:r>
                      <m:rPr>
                        <m:sty m:val="p"/>
                      </m:rPr>
                      <a:rPr lang="en-US" sz="2200" i="0">
                        <a:latin typeface="Cambria Math" panose="02040503050406030204" pitchFamily="18" charset="0"/>
                      </a:rPr>
                      <m:t>s</m:t>
                    </m:r>
                  </m:oMath>
                </a14:m>
                <a:r>
                  <a:rPr lang="en-US" sz="2200" dirty="0"/>
                  <a:t>  	</a:t>
                </a:r>
              </a:p>
              <a:p>
                <a:pPr marL="0" indent="0">
                  <a:buNone/>
                </a:pPr>
                <a:r>
                  <a:rPr lang="en-US" sz="2200" dirty="0"/>
                  <a:t>		</a:t>
                </a:r>
                <a14:m>
                  <m:oMath xmlns:m="http://schemas.openxmlformats.org/officeDocument/2006/math">
                    <m:r>
                      <m:rPr>
                        <m:sty m:val="p"/>
                      </m:rPr>
                      <a:rPr lang="en-US" sz="2200" i="0">
                        <a:latin typeface="Cambria Math" panose="02040503050406030204" pitchFamily="18" charset="0"/>
                      </a:rPr>
                      <m:t>Δx</m:t>
                    </m:r>
                    <m:r>
                      <a:rPr lang="en-US" sz="2200" i="0">
                        <a:latin typeface="Cambria Math" panose="02040503050406030204" pitchFamily="18" charset="0"/>
                      </a:rPr>
                      <m:t>=</m:t>
                    </m:r>
                    <m:f>
                      <m:fPr>
                        <m:ctrlPr>
                          <a:rPr lang="en-US" sz="2200" i="1">
                            <a:latin typeface="Cambria Math" panose="02040503050406030204" pitchFamily="18" charset="0"/>
                          </a:rPr>
                        </m:ctrlPr>
                      </m:fPr>
                      <m:num>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i</m:t>
                            </m:r>
                          </m:sub>
                        </m:sSub>
                        <m:r>
                          <a:rPr lang="en-US" sz="2200" i="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f</m:t>
                            </m:r>
                          </m:sub>
                        </m:sSub>
                      </m:num>
                      <m:den>
                        <m:r>
                          <a:rPr lang="en-US" sz="2200" i="0">
                            <a:latin typeface="Cambria Math" panose="02040503050406030204" pitchFamily="18" charset="0"/>
                          </a:rPr>
                          <m:t>2</m:t>
                        </m:r>
                      </m:den>
                    </m:f>
                    <m:r>
                      <m:rPr>
                        <m:sty m:val="p"/>
                      </m:rPr>
                      <a:rPr lang="en-US" sz="2200" i="0">
                        <a:latin typeface="Cambria Math" panose="02040503050406030204" pitchFamily="18" charset="0"/>
                      </a:rPr>
                      <m:t>t</m:t>
                    </m:r>
                    <m:r>
                      <a:rPr lang="en-US" sz="2200" i="0">
                        <a:latin typeface="Cambria Math" panose="02040503050406030204" pitchFamily="18" charset="0"/>
                      </a:rPr>
                      <m:t>=12 </m:t>
                    </m:r>
                    <m:r>
                      <m:rPr>
                        <m:sty m:val="p"/>
                      </m:rPr>
                      <a:rPr lang="en-US" sz="2200" i="0">
                        <a:latin typeface="Cambria Math" panose="02040503050406030204" pitchFamily="18" charset="0"/>
                      </a:rPr>
                      <m:t>m</m:t>
                    </m:r>
                  </m:oMath>
                </a14:m>
                <a:endParaRPr lang="en-US" sz="2200" dirty="0"/>
              </a:p>
              <a:p>
                <a:pPr marL="0" indent="0" algn="ctr">
                  <a:buNone/>
                </a:pPr>
                <a:r>
                  <a:rPr lang="en-US" sz="2200" dirty="0"/>
                  <a:t>Total distance = 18 + 240 + 12 m = </a:t>
                </a:r>
                <a:r>
                  <a:rPr lang="en-US" sz="2200" b="1" dirty="0"/>
                  <a:t>270 m</a:t>
                </a:r>
                <a:r>
                  <a:rPr lang="en-US" sz="2200" dirty="0"/>
                  <a:t> </a:t>
                </a:r>
              </a:p>
            </p:txBody>
          </p:sp>
        </mc:Choice>
        <mc:Fallback xmlns="">
          <p:sp>
            <p:nvSpPr>
              <p:cNvPr id="6" name="Content Placeholder 2"/>
              <p:cNvSpPr txBox="1">
                <a:spLocks noRot="1" noChangeAspect="1" noMove="1" noResize="1" noEditPoints="1" noAdjustHandles="1" noChangeArrowheads="1" noChangeShapeType="1" noTextEdit="1"/>
              </p:cNvSpPr>
              <p:nvPr/>
            </p:nvSpPr>
            <p:spPr>
              <a:xfrm>
                <a:off x="669413" y="2448191"/>
                <a:ext cx="6013342" cy="4109364"/>
              </a:xfrm>
              <a:prstGeom prst="rect">
                <a:avLst/>
              </a:prstGeom>
              <a:blipFill>
                <a:blip r:embed="rId6"/>
                <a:stretch>
                  <a:fillRect l="-1215" t="-1627" b="-1331"/>
                </a:stretch>
              </a:blipFill>
              <a:ln>
                <a:solidFill>
                  <a:schemeClr val="tx1"/>
                </a:solidFill>
                <a:prstDash val="dash"/>
              </a:ln>
            </p:spPr>
            <p:txBody>
              <a:bodyPr/>
              <a:lstStyle/>
              <a:p>
                <a:r>
                  <a:rPr lang="en-US">
                    <a:noFill/>
                  </a:rPr>
                  <a:t> </a:t>
                </a:r>
              </a:p>
            </p:txBody>
          </p:sp>
        </mc:Fallback>
      </mc:AlternateContent>
      <p:grpSp>
        <p:nvGrpSpPr>
          <p:cNvPr id="51" name="Group 50"/>
          <p:cNvGrpSpPr/>
          <p:nvPr/>
        </p:nvGrpSpPr>
        <p:grpSpPr>
          <a:xfrm>
            <a:off x="7167663" y="2309247"/>
            <a:ext cx="4357961" cy="4376553"/>
            <a:chOff x="7741101" y="2253788"/>
            <a:chExt cx="4357961" cy="4376553"/>
          </a:xfrm>
        </p:grpSpPr>
        <p:grpSp>
          <p:nvGrpSpPr>
            <p:cNvPr id="41" name="Group 40"/>
            <p:cNvGrpSpPr/>
            <p:nvPr/>
          </p:nvGrpSpPr>
          <p:grpSpPr>
            <a:xfrm>
              <a:off x="7741101" y="2253788"/>
              <a:ext cx="4357961" cy="2616566"/>
              <a:chOff x="6776501" y="2379869"/>
              <a:chExt cx="4357961" cy="2616566"/>
            </a:xfrm>
          </p:grpSpPr>
          <p:grpSp>
            <p:nvGrpSpPr>
              <p:cNvPr id="15" name="Group 14"/>
              <p:cNvGrpSpPr/>
              <p:nvPr/>
            </p:nvGrpSpPr>
            <p:grpSpPr>
              <a:xfrm>
                <a:off x="7345401" y="2379869"/>
                <a:ext cx="3789061" cy="2350152"/>
                <a:chOff x="1118401" y="1687774"/>
                <a:chExt cx="1702905" cy="1574846"/>
              </a:xfrm>
            </p:grpSpPr>
            <p:cxnSp>
              <p:nvCxnSpPr>
                <p:cNvPr id="16" name="Straight Connector 15"/>
                <p:cNvCxnSpPr/>
                <p:nvPr/>
              </p:nvCxnSpPr>
              <p:spPr>
                <a:xfrm flipV="1">
                  <a:off x="1210180" y="2143912"/>
                  <a:ext cx="197743" cy="1010838"/>
                </a:xfrm>
                <a:prstGeom prst="line">
                  <a:avLst/>
                </a:prstGeom>
                <a:ln w="28575">
                  <a:solidFill>
                    <a:srgbClr val="FF0000"/>
                  </a:solidFill>
                </a:ln>
              </p:spPr>
              <p:style>
                <a:lnRef idx="1">
                  <a:schemeClr val="dk1"/>
                </a:lnRef>
                <a:fillRef idx="0">
                  <a:schemeClr val="dk1"/>
                </a:fillRef>
                <a:effectRef idx="0">
                  <a:schemeClr val="dk1"/>
                </a:effectRef>
                <a:fontRef idx="minor">
                  <a:schemeClr val="tx1"/>
                </a:fontRef>
              </p:style>
            </p:cxnSp>
            <p:grpSp>
              <p:nvGrpSpPr>
                <p:cNvPr id="17" name="Group 16"/>
                <p:cNvGrpSpPr/>
                <p:nvPr/>
              </p:nvGrpSpPr>
              <p:grpSpPr>
                <a:xfrm>
                  <a:off x="1118401" y="1687774"/>
                  <a:ext cx="1702905" cy="1574846"/>
                  <a:chOff x="203890" y="81288"/>
                  <a:chExt cx="1737500" cy="795449"/>
                </a:xfrm>
              </p:grpSpPr>
              <p:cxnSp>
                <p:nvCxnSpPr>
                  <p:cNvPr id="18" name="Straight Connector 17"/>
                  <p:cNvCxnSpPr/>
                  <p:nvPr/>
                </p:nvCxnSpPr>
                <p:spPr>
                  <a:xfrm>
                    <a:off x="279307" y="226753"/>
                    <a:ext cx="8177" cy="612235"/>
                  </a:xfrm>
                  <a:prstGeom prst="line">
                    <a:avLst/>
                  </a:prstGeom>
                  <a:ln/>
                </p:spPr>
                <p:style>
                  <a:lnRef idx="1">
                    <a:schemeClr val="dk1"/>
                  </a:lnRef>
                  <a:fillRef idx="0">
                    <a:schemeClr val="dk1"/>
                  </a:fillRef>
                  <a:effectRef idx="0">
                    <a:schemeClr val="dk1"/>
                  </a:effectRef>
                  <a:fontRef idx="minor">
                    <a:schemeClr val="tx1"/>
                  </a:fontRef>
                </p:style>
              </p:cxnSp>
              <p:cxnSp>
                <p:nvCxnSpPr>
                  <p:cNvPr id="19" name="Straight Connector 18"/>
                  <p:cNvCxnSpPr/>
                  <p:nvPr/>
                </p:nvCxnSpPr>
                <p:spPr>
                  <a:xfrm>
                    <a:off x="291544" y="819173"/>
                    <a:ext cx="1517121" cy="6542"/>
                  </a:xfrm>
                  <a:prstGeom prst="line">
                    <a:avLst/>
                  </a:prstGeom>
                  <a:ln/>
                </p:spPr>
                <p:style>
                  <a:lnRef idx="1">
                    <a:schemeClr val="dk1"/>
                  </a:lnRef>
                  <a:fillRef idx="0">
                    <a:schemeClr val="dk1"/>
                  </a:fillRef>
                  <a:effectRef idx="0">
                    <a:schemeClr val="dk1"/>
                  </a:effectRef>
                  <a:fontRef idx="minor">
                    <a:schemeClr val="tx1"/>
                  </a:fontRef>
                </p:style>
              </p:cxnSp>
              <p:sp>
                <p:nvSpPr>
                  <p:cNvPr id="20" name="Text Box 2"/>
                  <p:cNvSpPr txBox="1">
                    <a:spLocks noChangeArrowheads="1"/>
                  </p:cNvSpPr>
                  <p:nvPr/>
                </p:nvSpPr>
                <p:spPr bwMode="auto">
                  <a:xfrm>
                    <a:off x="203890" y="81288"/>
                    <a:ext cx="150834" cy="128588"/>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v</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1" name="Text Box 2"/>
                  <p:cNvSpPr txBox="1">
                    <a:spLocks noChangeArrowheads="1"/>
                  </p:cNvSpPr>
                  <p:nvPr/>
                </p:nvSpPr>
                <p:spPr bwMode="auto">
                  <a:xfrm>
                    <a:off x="1789834" y="723786"/>
                    <a:ext cx="151556" cy="15295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cxnSp>
            <p:nvCxnSpPr>
              <p:cNvPr id="26" name="Straight Connector 25"/>
              <p:cNvCxnSpPr/>
              <p:nvPr/>
            </p:nvCxnSpPr>
            <p:spPr>
              <a:xfrm flipH="1" flipV="1">
                <a:off x="7976543" y="3045210"/>
                <a:ext cx="2128352" cy="15357"/>
              </a:xfrm>
              <a:prstGeom prst="line">
                <a:avLst/>
              </a:prstGeom>
              <a:ln w="38100">
                <a:solidFill>
                  <a:schemeClr val="accent5"/>
                </a:solidFill>
              </a:ln>
            </p:spPr>
            <p:style>
              <a:lnRef idx="1">
                <a:schemeClr val="dk1"/>
              </a:lnRef>
              <a:fillRef idx="0">
                <a:schemeClr val="dk1"/>
              </a:fillRef>
              <a:effectRef idx="0">
                <a:schemeClr val="dk1"/>
              </a:effectRef>
              <a:fontRef idx="minor">
                <a:schemeClr val="tx1"/>
              </a:fontRef>
            </p:style>
          </p:cxnSp>
          <p:cxnSp>
            <p:nvCxnSpPr>
              <p:cNvPr id="30" name="Straight Connector 29"/>
              <p:cNvCxnSpPr/>
              <p:nvPr/>
            </p:nvCxnSpPr>
            <p:spPr>
              <a:xfrm flipH="1" flipV="1">
                <a:off x="10104896" y="3060564"/>
                <a:ext cx="284838" cy="1508479"/>
              </a:xfrm>
              <a:prstGeom prst="line">
                <a:avLst/>
              </a:prstGeom>
              <a:ln w="28575">
                <a:solidFill>
                  <a:schemeClr val="accent6"/>
                </a:solidFill>
              </a:ln>
            </p:spPr>
            <p:style>
              <a:lnRef idx="1">
                <a:schemeClr val="dk1"/>
              </a:lnRef>
              <a:fillRef idx="0">
                <a:schemeClr val="dk1"/>
              </a:fillRef>
              <a:effectRef idx="0">
                <a:schemeClr val="dk1"/>
              </a:effectRef>
              <a:fontRef idx="minor">
                <a:schemeClr val="tx1"/>
              </a:fontRef>
            </p:style>
          </p:cxnSp>
          <p:cxnSp>
            <p:nvCxnSpPr>
              <p:cNvPr id="33" name="Straight Connector 32"/>
              <p:cNvCxnSpPr/>
              <p:nvPr/>
            </p:nvCxnSpPr>
            <p:spPr>
              <a:xfrm flipV="1">
                <a:off x="7982931" y="3036062"/>
                <a:ext cx="12007" cy="1508480"/>
              </a:xfrm>
              <a:prstGeom prst="line">
                <a:avLst/>
              </a:prstGeom>
              <a:ln w="28575">
                <a:solidFill>
                  <a:srgbClr val="FF0000"/>
                </a:solidFill>
                <a:prstDash val="dash"/>
              </a:ln>
            </p:spPr>
            <p:style>
              <a:lnRef idx="1">
                <a:schemeClr val="dk1"/>
              </a:lnRef>
              <a:fillRef idx="0">
                <a:schemeClr val="dk1"/>
              </a:fillRef>
              <a:effectRef idx="0">
                <a:schemeClr val="dk1"/>
              </a:effectRef>
              <a:fontRef idx="minor">
                <a:schemeClr val="tx1"/>
              </a:fontRef>
            </p:style>
          </p:cxnSp>
          <p:cxnSp>
            <p:nvCxnSpPr>
              <p:cNvPr id="35" name="Straight Connector 34"/>
              <p:cNvCxnSpPr/>
              <p:nvPr/>
            </p:nvCxnSpPr>
            <p:spPr>
              <a:xfrm flipV="1">
                <a:off x="10087556" y="3046474"/>
                <a:ext cx="12007" cy="1508480"/>
              </a:xfrm>
              <a:prstGeom prst="line">
                <a:avLst/>
              </a:prstGeom>
              <a:ln w="28575">
                <a:solidFill>
                  <a:srgbClr val="00B050"/>
                </a:solidFill>
                <a:prstDash val="dash"/>
              </a:ln>
            </p:spPr>
            <p:style>
              <a:lnRef idx="1">
                <a:schemeClr val="dk1"/>
              </a:lnRef>
              <a:fillRef idx="0">
                <a:schemeClr val="dk1"/>
              </a:fillRef>
              <a:effectRef idx="0">
                <a:schemeClr val="dk1"/>
              </a:effectRef>
              <a:fontRef idx="minor">
                <a:schemeClr val="tx1"/>
              </a:fontRef>
            </p:style>
          </p:cxnSp>
          <p:sp>
            <p:nvSpPr>
              <p:cNvPr id="36" name="Text Box 2"/>
              <p:cNvSpPr txBox="1">
                <a:spLocks noChangeArrowheads="1"/>
              </p:cNvSpPr>
              <p:nvPr/>
            </p:nvSpPr>
            <p:spPr bwMode="auto">
              <a:xfrm>
                <a:off x="7812395" y="4515765"/>
                <a:ext cx="534699" cy="451893"/>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3s</a:t>
                </a:r>
              </a:p>
            </p:txBody>
          </p:sp>
          <p:sp>
            <p:nvSpPr>
              <p:cNvPr id="37" name="Text Box 2"/>
              <p:cNvSpPr txBox="1">
                <a:spLocks noChangeArrowheads="1"/>
              </p:cNvSpPr>
              <p:nvPr/>
            </p:nvSpPr>
            <p:spPr bwMode="auto">
              <a:xfrm>
                <a:off x="9734345" y="4544542"/>
                <a:ext cx="628704" cy="451893"/>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23s</a:t>
                </a:r>
              </a:p>
            </p:txBody>
          </p:sp>
          <p:sp>
            <p:nvSpPr>
              <p:cNvPr id="38" name="Text Box 2"/>
              <p:cNvSpPr txBox="1">
                <a:spLocks noChangeArrowheads="1"/>
              </p:cNvSpPr>
              <p:nvPr/>
            </p:nvSpPr>
            <p:spPr bwMode="auto">
              <a:xfrm>
                <a:off x="10216318" y="4544541"/>
                <a:ext cx="628704" cy="451893"/>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25s</a:t>
                </a:r>
              </a:p>
            </p:txBody>
          </p:sp>
          <p:sp>
            <p:nvSpPr>
              <p:cNvPr id="40" name="Text Box 2"/>
              <p:cNvSpPr txBox="1">
                <a:spLocks noChangeArrowheads="1"/>
              </p:cNvSpPr>
              <p:nvPr/>
            </p:nvSpPr>
            <p:spPr bwMode="auto">
              <a:xfrm>
                <a:off x="6776501" y="2914965"/>
                <a:ext cx="854274" cy="451893"/>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12m/</a:t>
                </a:r>
                <a:r>
                  <a:rPr lang="en-US" dirty="0">
                    <a:effectLst/>
                    <a:latin typeface="Calibri" panose="020F0502020204030204" pitchFamily="34" charset="0"/>
                    <a:ea typeface="Calibri" panose="020F0502020204030204" pitchFamily="34" charset="0"/>
                    <a:cs typeface="Times New Roman" panose="02020603050405020304" pitchFamily="18" charset="0"/>
                  </a:rPr>
                  <a:t>s</a:t>
                </a:r>
              </a:p>
            </p:txBody>
          </p:sp>
        </p:grpSp>
        <p:grpSp>
          <p:nvGrpSpPr>
            <p:cNvPr id="49" name="Group 48"/>
            <p:cNvGrpSpPr/>
            <p:nvPr/>
          </p:nvGrpSpPr>
          <p:grpSpPr>
            <a:xfrm>
              <a:off x="8417374" y="4735235"/>
              <a:ext cx="3031453" cy="1895106"/>
              <a:chOff x="7704137" y="4687190"/>
              <a:chExt cx="3031453" cy="1895106"/>
            </a:xfrm>
          </p:grpSpPr>
          <mc:AlternateContent xmlns:mc="http://schemas.openxmlformats.org/markup-compatibility/2006" xmlns:a14="http://schemas.microsoft.com/office/drawing/2010/main">
            <mc:Choice Requires="a14">
              <p:sp>
                <p:nvSpPr>
                  <p:cNvPr id="44" name="Text Box 2"/>
                  <p:cNvSpPr txBox="1">
                    <a:spLocks noChangeArrowheads="1"/>
                  </p:cNvSpPr>
                  <p:nvPr/>
                </p:nvSpPr>
                <p:spPr bwMode="auto">
                  <a:xfrm>
                    <a:off x="7704137" y="4687190"/>
                    <a:ext cx="2728220" cy="451893"/>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Area1 = </a:t>
                    </a:r>
                    <a14:m>
                      <m:oMath xmlns:m="http://schemas.openxmlformats.org/officeDocument/2006/math">
                        <m:f>
                          <m:fPr>
                            <m:ctrlPr>
                              <a:rPr lang="en-US" b="0"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b="0" i="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1</m:t>
                            </m:r>
                          </m:num>
                          <m:den>
                            <m:r>
                              <a:rPr lang="en-US" b="0" i="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2</m:t>
                            </m:r>
                          </m:den>
                        </m:f>
                        <m:d>
                          <m:dPr>
                            <m:ctrlPr>
                              <a:rPr lang="en-US" b="0"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b="0" i="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3</m:t>
                            </m:r>
                          </m:e>
                        </m:d>
                        <m:d>
                          <m:dPr>
                            <m:ctrlPr>
                              <a:rPr lang="en-US" b="0"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b="0" i="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12</m:t>
                            </m:r>
                          </m:e>
                        </m:d>
                        <m:r>
                          <a:rPr lang="en-US" b="0" i="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=18 </m:t>
                        </m:r>
                        <m:r>
                          <m:rPr>
                            <m:sty m:val="p"/>
                          </m:rPr>
                          <a:rPr lang="en-US" b="0" i="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m:t>
                        </m:r>
                      </m:oMath>
                    </a14:m>
                    <a:r>
                      <a:rPr lang="en-US"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p>
                </p:txBody>
              </p:sp>
            </mc:Choice>
            <mc:Fallback xmlns="">
              <p:sp>
                <p:nvSpPr>
                  <p:cNvPr id="44" name="Text Box 2"/>
                  <p:cNvSpPr txBox="1">
                    <a:spLocks noRot="1" noChangeAspect="1" noMove="1" noResize="1" noEditPoints="1" noAdjustHandles="1" noChangeArrowheads="1" noChangeShapeType="1" noTextEdit="1"/>
                  </p:cNvSpPr>
                  <p:nvPr/>
                </p:nvSpPr>
                <p:spPr bwMode="auto">
                  <a:xfrm>
                    <a:off x="7704137" y="4687190"/>
                    <a:ext cx="2728220" cy="451893"/>
                  </a:xfrm>
                  <a:prstGeom prst="rect">
                    <a:avLst/>
                  </a:prstGeom>
                  <a:blipFill>
                    <a:blip r:embed="rId7"/>
                    <a:stretch>
                      <a:fillRect l="-2013" b="-21622"/>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 Box 2"/>
                  <p:cNvSpPr txBox="1">
                    <a:spLocks noChangeArrowheads="1"/>
                  </p:cNvSpPr>
                  <p:nvPr/>
                </p:nvSpPr>
                <p:spPr bwMode="auto">
                  <a:xfrm>
                    <a:off x="7722531" y="5226738"/>
                    <a:ext cx="3013059" cy="451893"/>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rPr>
                      <a:t>Area2 = </a:t>
                    </a:r>
                    <a14:m>
                      <m:oMath xmlns:m="http://schemas.openxmlformats.org/officeDocument/2006/math">
                        <m:d>
                          <m:dPr>
                            <m:ctrlPr>
                              <a:rPr lang="en-US" b="0" i="1" smtClean="0">
                                <a:solidFill>
                                  <a:schemeClr val="accent5"/>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b="0" i="0" smtClean="0">
                                <a:solidFill>
                                  <a:schemeClr val="accent5"/>
                                </a:solidFill>
                                <a:effectLst/>
                                <a:latin typeface="Cambria Math" panose="02040503050406030204" pitchFamily="18" charset="0"/>
                                <a:ea typeface="Calibri" panose="020F0502020204030204" pitchFamily="34" charset="0"/>
                                <a:cs typeface="Times New Roman" panose="02020603050405020304" pitchFamily="18" charset="0"/>
                              </a:rPr>
                              <m:t>20</m:t>
                            </m:r>
                          </m:e>
                        </m:d>
                        <m:d>
                          <m:dPr>
                            <m:ctrlPr>
                              <a:rPr lang="en-US" b="0" i="1" smtClean="0">
                                <a:solidFill>
                                  <a:schemeClr val="accent5"/>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b="0" i="0" smtClean="0">
                                <a:solidFill>
                                  <a:schemeClr val="accent5"/>
                                </a:solidFill>
                                <a:effectLst/>
                                <a:latin typeface="Cambria Math" panose="02040503050406030204" pitchFamily="18" charset="0"/>
                                <a:ea typeface="Calibri" panose="020F0502020204030204" pitchFamily="34" charset="0"/>
                                <a:cs typeface="Times New Roman" panose="02020603050405020304" pitchFamily="18" charset="0"/>
                              </a:rPr>
                              <m:t>12</m:t>
                            </m:r>
                          </m:e>
                        </m:d>
                        <m:r>
                          <a:rPr lang="en-US" b="0" i="0" smtClean="0">
                            <a:solidFill>
                              <a:schemeClr val="accent5"/>
                            </a:solidFill>
                            <a:effectLst/>
                            <a:latin typeface="Cambria Math" panose="02040503050406030204" pitchFamily="18" charset="0"/>
                            <a:ea typeface="Calibri" panose="020F0502020204030204" pitchFamily="34" charset="0"/>
                            <a:cs typeface="Times New Roman" panose="02020603050405020304" pitchFamily="18" charset="0"/>
                          </a:rPr>
                          <m:t>=240 </m:t>
                        </m:r>
                        <m:r>
                          <m:rPr>
                            <m:sty m:val="p"/>
                          </m:rPr>
                          <a:rPr lang="en-US" b="0" i="0" smtClean="0">
                            <a:solidFill>
                              <a:schemeClr val="accent5"/>
                            </a:solidFill>
                            <a:effectLst/>
                            <a:latin typeface="Cambria Math" panose="02040503050406030204" pitchFamily="18" charset="0"/>
                            <a:ea typeface="Calibri" panose="020F0502020204030204" pitchFamily="34" charset="0"/>
                            <a:cs typeface="Times New Roman" panose="02020603050405020304" pitchFamily="18" charset="0"/>
                          </a:rPr>
                          <m:t>m</m:t>
                        </m:r>
                      </m:oMath>
                    </a14:m>
                    <a:r>
                      <a:rPr lang="en-US"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rPr>
                      <a:t> </a:t>
                    </a:r>
                  </a:p>
                </p:txBody>
              </p:sp>
            </mc:Choice>
            <mc:Fallback xmlns="">
              <p:sp>
                <p:nvSpPr>
                  <p:cNvPr id="45" name="Text Box 2"/>
                  <p:cNvSpPr txBox="1">
                    <a:spLocks noRot="1" noChangeAspect="1" noMove="1" noResize="1" noEditPoints="1" noAdjustHandles="1" noChangeArrowheads="1" noChangeShapeType="1" noTextEdit="1"/>
                  </p:cNvSpPr>
                  <p:nvPr/>
                </p:nvSpPr>
                <p:spPr bwMode="auto">
                  <a:xfrm>
                    <a:off x="7722531" y="5226738"/>
                    <a:ext cx="3013059" cy="451893"/>
                  </a:xfrm>
                  <a:prstGeom prst="rect">
                    <a:avLst/>
                  </a:prstGeom>
                  <a:blipFill>
                    <a:blip r:embed="rId8"/>
                    <a:stretch>
                      <a:fillRect l="-1822" t="-5333" b="-2667"/>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 Box 2"/>
                  <p:cNvSpPr txBox="1">
                    <a:spLocks noChangeArrowheads="1"/>
                  </p:cNvSpPr>
                  <p:nvPr/>
                </p:nvSpPr>
                <p:spPr bwMode="auto">
                  <a:xfrm>
                    <a:off x="7722531" y="5613254"/>
                    <a:ext cx="3013059" cy="451893"/>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US" dirty="0">
                        <a:solidFill>
                          <a:schemeClr val="accent6"/>
                        </a:solidFill>
                        <a:effectLst/>
                        <a:latin typeface="Calibri" panose="020F0502020204030204" pitchFamily="34" charset="0"/>
                        <a:ea typeface="Calibri" panose="020F0502020204030204" pitchFamily="34" charset="0"/>
                        <a:cs typeface="Times New Roman" panose="02020603050405020304" pitchFamily="18" charset="0"/>
                      </a:rPr>
                      <a:t>Area3 </a:t>
                    </a:r>
                    <a:r>
                      <a:rPr lang="en-US" dirty="0">
                        <a:solidFill>
                          <a:schemeClr val="accent6"/>
                        </a:solidFill>
                        <a:latin typeface="Calibri" panose="020F0502020204030204" pitchFamily="34" charset="0"/>
                        <a:ea typeface="Calibri" panose="020F0502020204030204" pitchFamily="34" charset="0"/>
                        <a:cs typeface="Times New Roman" panose="02020603050405020304" pitchFamily="18" charset="0"/>
                      </a:rPr>
                      <a:t>= </a:t>
                    </a:r>
                    <a14:m>
                      <m:oMath xmlns:m="http://schemas.openxmlformats.org/officeDocument/2006/math">
                        <m:f>
                          <m:fPr>
                            <m:ctrlPr>
                              <a:rPr lang="en-US"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ctrlPr>
                          </m:fPr>
                          <m:num>
                            <m:r>
                              <a:rPr lang="en-US">
                                <a:solidFill>
                                  <a:schemeClr val="accent6"/>
                                </a:solidFill>
                                <a:latin typeface="Cambria Math" panose="02040503050406030204" pitchFamily="18" charset="0"/>
                                <a:ea typeface="Calibri" panose="020F0502020204030204" pitchFamily="34" charset="0"/>
                                <a:cs typeface="Times New Roman" panose="02020603050405020304" pitchFamily="18" charset="0"/>
                              </a:rPr>
                              <m:t>1</m:t>
                            </m:r>
                          </m:num>
                          <m:den>
                            <m:r>
                              <a:rPr lang="en-US">
                                <a:solidFill>
                                  <a:schemeClr val="accent6"/>
                                </a:solidFill>
                                <a:latin typeface="Cambria Math" panose="02040503050406030204" pitchFamily="18" charset="0"/>
                                <a:ea typeface="Calibri" panose="020F0502020204030204" pitchFamily="34" charset="0"/>
                                <a:cs typeface="Times New Roman" panose="02020603050405020304" pitchFamily="18" charset="0"/>
                              </a:rPr>
                              <m:t>2</m:t>
                            </m:r>
                          </m:den>
                        </m:f>
                        <m:d>
                          <m:dPr>
                            <m:ctrlPr>
                              <a:rPr lang="en-US"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ctrlPr>
                          </m:dPr>
                          <m:e>
                            <m:r>
                              <a:rPr lang="en-US" b="0" i="0" smtClean="0">
                                <a:solidFill>
                                  <a:schemeClr val="accent6"/>
                                </a:solidFill>
                                <a:latin typeface="Cambria Math" panose="02040503050406030204" pitchFamily="18" charset="0"/>
                                <a:ea typeface="Calibri" panose="020F0502020204030204" pitchFamily="34" charset="0"/>
                                <a:cs typeface="Times New Roman" panose="02020603050405020304" pitchFamily="18" charset="0"/>
                              </a:rPr>
                              <m:t>2</m:t>
                            </m:r>
                          </m:e>
                        </m:d>
                        <m:d>
                          <m:dPr>
                            <m:ctrlPr>
                              <a:rPr lang="en-US"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ctrlPr>
                          </m:dPr>
                          <m:e>
                            <m:r>
                              <a:rPr lang="en-US">
                                <a:solidFill>
                                  <a:schemeClr val="accent6"/>
                                </a:solidFill>
                                <a:latin typeface="Cambria Math" panose="02040503050406030204" pitchFamily="18" charset="0"/>
                                <a:ea typeface="Calibri" panose="020F0502020204030204" pitchFamily="34" charset="0"/>
                                <a:cs typeface="Times New Roman" panose="02020603050405020304" pitchFamily="18" charset="0"/>
                              </a:rPr>
                              <m:t>12</m:t>
                            </m:r>
                          </m:e>
                        </m:d>
                        <m:r>
                          <a:rPr lang="en-US">
                            <a:solidFill>
                              <a:schemeClr val="accent6"/>
                            </a:solidFill>
                            <a:latin typeface="Cambria Math" panose="02040503050406030204" pitchFamily="18" charset="0"/>
                            <a:ea typeface="Calibri" panose="020F0502020204030204" pitchFamily="34" charset="0"/>
                            <a:cs typeface="Times New Roman" panose="02020603050405020304" pitchFamily="18" charset="0"/>
                          </a:rPr>
                          <m:t>=1</m:t>
                        </m:r>
                        <m:r>
                          <a:rPr lang="en-US" b="0" i="0" smtClean="0">
                            <a:solidFill>
                              <a:schemeClr val="accent6"/>
                            </a:solidFill>
                            <a:latin typeface="Cambria Math" panose="02040503050406030204" pitchFamily="18" charset="0"/>
                            <a:ea typeface="Calibri" panose="020F0502020204030204" pitchFamily="34" charset="0"/>
                            <a:cs typeface="Times New Roman" panose="02020603050405020304" pitchFamily="18" charset="0"/>
                          </a:rPr>
                          <m:t>2</m:t>
                        </m:r>
                        <m:r>
                          <a:rPr lang="en-US">
                            <a:solidFill>
                              <a:schemeClr val="accent6"/>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chemeClr val="accent6"/>
                            </a:solidFill>
                            <a:latin typeface="Cambria Math" panose="02040503050406030204" pitchFamily="18" charset="0"/>
                            <a:ea typeface="Calibri" panose="020F0502020204030204" pitchFamily="34" charset="0"/>
                            <a:cs typeface="Times New Roman" panose="02020603050405020304" pitchFamily="18" charset="0"/>
                          </a:rPr>
                          <m:t>m</m:t>
                        </m:r>
                      </m:oMath>
                    </a14:m>
                    <a:r>
                      <a:rPr lang="en-US" dirty="0">
                        <a:solidFill>
                          <a:schemeClr val="accent6"/>
                        </a:solidFill>
                        <a:latin typeface="Calibri" panose="020F0502020204030204" pitchFamily="34" charset="0"/>
                        <a:ea typeface="Calibri" panose="020F0502020204030204" pitchFamily="34" charset="0"/>
                        <a:cs typeface="Times New Roman" panose="02020603050405020304" pitchFamily="18" charset="0"/>
                      </a:rPr>
                      <a:t> </a:t>
                    </a:r>
                    <a:endParaRPr lang="en-US" dirty="0">
                      <a:solidFill>
                        <a:schemeClr val="accent6"/>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6" name="Text Box 2"/>
                  <p:cNvSpPr txBox="1">
                    <a:spLocks noRot="1" noChangeAspect="1" noMove="1" noResize="1" noEditPoints="1" noAdjustHandles="1" noChangeArrowheads="1" noChangeShapeType="1" noTextEdit="1"/>
                  </p:cNvSpPr>
                  <p:nvPr/>
                </p:nvSpPr>
                <p:spPr bwMode="auto">
                  <a:xfrm>
                    <a:off x="7722531" y="5613254"/>
                    <a:ext cx="3013059" cy="451893"/>
                  </a:xfrm>
                  <a:prstGeom prst="rect">
                    <a:avLst/>
                  </a:prstGeom>
                  <a:blipFill>
                    <a:blip r:embed="rId9"/>
                    <a:stretch>
                      <a:fillRect l="-1822" b="-21622"/>
                    </a:stretch>
                  </a:blipFill>
                  <a:ln w="9525">
                    <a:noFill/>
                    <a:miter lim="800000"/>
                    <a:headEnd/>
                    <a:tailEnd/>
                  </a:ln>
                </p:spPr>
                <p:txBody>
                  <a:bodyPr/>
                  <a:lstStyle/>
                  <a:p>
                    <a:r>
                      <a:rPr lang="en-US">
                        <a:noFill/>
                      </a:rPr>
                      <a:t> </a:t>
                    </a:r>
                  </a:p>
                </p:txBody>
              </p:sp>
            </mc:Fallback>
          </mc:AlternateContent>
          <p:sp>
            <p:nvSpPr>
              <p:cNvPr id="48" name="Text Box 2"/>
              <p:cNvSpPr txBox="1">
                <a:spLocks noChangeArrowheads="1"/>
              </p:cNvSpPr>
              <p:nvPr/>
            </p:nvSpPr>
            <p:spPr bwMode="auto">
              <a:xfrm>
                <a:off x="7722531" y="6130403"/>
                <a:ext cx="1533369" cy="451893"/>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US" b="1" dirty="0">
                    <a:effectLst/>
                    <a:latin typeface="Calibri" panose="020F0502020204030204" pitchFamily="34" charset="0"/>
                    <a:ea typeface="Calibri" panose="020F0502020204030204" pitchFamily="34" charset="0"/>
                    <a:cs typeface="Times New Roman" panose="02020603050405020304" pitchFamily="18" charset="0"/>
                  </a:rPr>
                  <a:t>Total </a:t>
                </a:r>
                <a:r>
                  <a:rPr lang="en-US" b="1" dirty="0">
                    <a:latin typeface="Calibri" panose="020F0502020204030204" pitchFamily="34" charset="0"/>
                    <a:ea typeface="Calibri" panose="020F0502020204030204" pitchFamily="34" charset="0"/>
                    <a:cs typeface="Times New Roman" panose="02020603050405020304" pitchFamily="18" charset="0"/>
                  </a:rPr>
                  <a:t>= 270 m</a:t>
                </a:r>
                <a:endParaRPr lang="en-US" b="1" dirty="0">
                  <a:effectLst/>
                  <a:latin typeface="Calibri" panose="020F0502020204030204" pitchFamily="34" charset="0"/>
                  <a:ea typeface="Calibri" panose="020F0502020204030204" pitchFamily="34" charset="0"/>
                  <a:cs typeface="Times New Roman" panose="02020603050405020304" pitchFamily="18" charset="0"/>
                </a:endParaRPr>
              </a:p>
            </p:txBody>
          </p:sp>
        </p:grpSp>
      </p:grpSp>
    </p:spTree>
    <p:custDataLst>
      <p:tags r:id="rId1"/>
    </p:custDataLst>
    <p:extLst>
      <p:ext uri="{BB962C8B-B14F-4D97-AF65-F5344CB8AC3E}">
        <p14:creationId xmlns:p14="http://schemas.microsoft.com/office/powerpoint/2010/main" val="9197270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extLst mod="1"/>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p>
            <a:r>
              <a:rPr lang="en-US" b="1" dirty="0">
                <a:latin typeface="+mn-lt"/>
              </a:rPr>
              <a:t>2D </a:t>
            </a:r>
            <a:r>
              <a:rPr lang="en-US" b="1" dirty="0" smtClean="0">
                <a:latin typeface="+mn-lt"/>
              </a:rPr>
              <a:t>Kinematics  </a:t>
            </a:r>
            <a:r>
              <a:rPr lang="en-US" sz="3200" b="1" dirty="0" smtClean="0">
                <a:solidFill>
                  <a:schemeClr val="bg1">
                    <a:lumMod val="50000"/>
                  </a:schemeClr>
                </a:solidFill>
              </a:rPr>
              <a:t>(</a:t>
            </a:r>
            <a:r>
              <a:rPr lang="en-US" sz="3200" b="1" dirty="0" err="1" smtClean="0">
                <a:solidFill>
                  <a:schemeClr val="bg1">
                    <a:lumMod val="50000"/>
                  </a:schemeClr>
                </a:solidFill>
              </a:rPr>
              <a:t>OpenStax</a:t>
            </a:r>
            <a:r>
              <a:rPr lang="en-US" sz="3200" b="1" dirty="0" smtClean="0">
                <a:solidFill>
                  <a:schemeClr val="bg1">
                    <a:lumMod val="50000"/>
                  </a:schemeClr>
                </a:solidFill>
              </a:rPr>
              <a:t> Chapter 3.1 - 3.3)</a:t>
            </a:r>
            <a:endParaRPr lang="en-US" b="1" dirty="0">
              <a:solidFill>
                <a:schemeClr val="bg1">
                  <a:lumMod val="50000"/>
                </a:schemeClr>
              </a:solidFill>
            </a:endParaRPr>
          </a:p>
        </p:txBody>
      </p:sp>
      <p:sp>
        <p:nvSpPr>
          <p:cNvPr id="3" name="Content Placeholder 2"/>
          <p:cNvSpPr>
            <a:spLocks noGrp="1"/>
          </p:cNvSpPr>
          <p:nvPr>
            <p:ph idx="1"/>
          </p:nvPr>
        </p:nvSpPr>
        <p:spPr>
          <a:xfrm>
            <a:off x="838200" y="1825625"/>
            <a:ext cx="10515600" cy="1041561"/>
          </a:xfrm>
        </p:spPr>
        <p:txBody>
          <a:bodyPr/>
          <a:lstStyle/>
          <a:p>
            <a:r>
              <a:rPr lang="en-US" dirty="0"/>
              <a:t>Objects not moving in a straight line need to be treated in 2D</a:t>
            </a:r>
          </a:p>
          <a:p>
            <a:r>
              <a:rPr lang="en-US" dirty="0"/>
              <a:t>Need both x and y axes</a:t>
            </a:r>
          </a:p>
        </p:txBody>
      </p:sp>
      <p:sp>
        <p:nvSpPr>
          <p:cNvPr id="4" name="Slide Number Placeholder 3"/>
          <p:cNvSpPr>
            <a:spLocks noGrp="1"/>
          </p:cNvSpPr>
          <p:nvPr>
            <p:ph type="sldNum" sz="quarter" idx="12"/>
          </p:nvPr>
        </p:nvSpPr>
        <p:spPr>
          <a:xfrm>
            <a:off x="8610600" y="6356350"/>
            <a:ext cx="2743200" cy="365125"/>
          </a:xfrm>
        </p:spPr>
        <p:txBody>
          <a:bodyPr/>
          <a:lstStyle/>
          <a:p>
            <a:fld id="{D53E3F94-F532-4A3C-8342-C687332B96EC}" type="slidenum">
              <a:rPr lang="en-US" smtClean="0"/>
              <a:pPr/>
              <a:t>21</a:t>
            </a:fld>
            <a:endParaRPr lang="en-US"/>
          </a:p>
        </p:txBody>
      </p:sp>
      <p:pic>
        <p:nvPicPr>
          <p:cNvPr id="1026" name="Picture 2" descr="Image result for projecti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3264887"/>
            <a:ext cx="5387522" cy="26937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Vector Physics"/>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155858" y="2615179"/>
            <a:ext cx="4197942" cy="3741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14106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p>
            <a:r>
              <a:rPr lang="en-US" b="1" dirty="0"/>
              <a:t>2D Vectors</a:t>
            </a:r>
          </a:p>
        </p:txBody>
      </p:sp>
      <p:sp>
        <p:nvSpPr>
          <p:cNvPr id="4" name="Slide Number Placeholder 3"/>
          <p:cNvSpPr>
            <a:spLocks noGrp="1"/>
          </p:cNvSpPr>
          <p:nvPr>
            <p:ph type="sldNum" sz="quarter" idx="12"/>
          </p:nvPr>
        </p:nvSpPr>
        <p:spPr>
          <a:xfrm>
            <a:off x="8610600" y="6356350"/>
            <a:ext cx="2743200" cy="365125"/>
          </a:xfrm>
        </p:spPr>
        <p:txBody>
          <a:bodyPr/>
          <a:lstStyle/>
          <a:p>
            <a:fld id="{D53E3F94-F532-4A3C-8342-C687332B96EC}" type="slidenum">
              <a:rPr lang="en-US" smtClean="0"/>
              <a:pPr/>
              <a:t>22</a:t>
            </a:fld>
            <a:endParaRPr lang="en-US"/>
          </a:p>
        </p:txBody>
      </p:sp>
      <p:pic>
        <p:nvPicPr>
          <p:cNvPr id="5" name="Picture 4"/>
          <p:cNvPicPr>
            <a:picLocks noChangeAspect="1"/>
          </p:cNvPicPr>
          <p:nvPr/>
        </p:nvPicPr>
        <p:blipFill>
          <a:blip r:embed="rId2"/>
          <a:stretch>
            <a:fillRect/>
          </a:stretch>
        </p:blipFill>
        <p:spPr>
          <a:xfrm>
            <a:off x="1115878" y="3004145"/>
            <a:ext cx="4555750" cy="3141011"/>
          </a:xfrm>
          <a:prstGeom prst="rect">
            <a:avLst/>
          </a:prstGeom>
        </p:spPr>
      </p:pic>
      <p:pic>
        <p:nvPicPr>
          <p:cNvPr id="6" name="Picture 5"/>
          <p:cNvPicPr>
            <a:picLocks noChangeAspect="1"/>
          </p:cNvPicPr>
          <p:nvPr/>
        </p:nvPicPr>
        <p:blipFill rotWithShape="1">
          <a:blip r:embed="rId3"/>
          <a:srcRect l="15743" b="6136"/>
          <a:stretch/>
        </p:blipFill>
        <p:spPr>
          <a:xfrm>
            <a:off x="6633275" y="2740249"/>
            <a:ext cx="3597309" cy="3264058"/>
          </a:xfrm>
          <a:prstGeom prst="rect">
            <a:avLst/>
          </a:prstGeom>
        </p:spPr>
      </p:pic>
      <p:sp>
        <p:nvSpPr>
          <p:cNvPr id="3" name="Content Placeholder 2"/>
          <p:cNvSpPr>
            <a:spLocks noGrp="1"/>
          </p:cNvSpPr>
          <p:nvPr>
            <p:ph idx="1"/>
          </p:nvPr>
        </p:nvSpPr>
        <p:spPr>
          <a:xfrm>
            <a:off x="948872" y="1557666"/>
            <a:ext cx="10515600" cy="1119053"/>
          </a:xfrm>
        </p:spPr>
        <p:txBody>
          <a:bodyPr>
            <a:normAutofit fontScale="92500"/>
          </a:bodyPr>
          <a:lstStyle/>
          <a:p>
            <a:r>
              <a:rPr lang="en-US" dirty="0"/>
              <a:t>2D system: </a:t>
            </a:r>
            <a:r>
              <a:rPr lang="en-US" b="1" dirty="0"/>
              <a:t>x</a:t>
            </a:r>
            <a:r>
              <a:rPr lang="en-US" dirty="0"/>
              <a:t> and </a:t>
            </a:r>
            <a:r>
              <a:rPr lang="en-US" b="1" dirty="0"/>
              <a:t>y </a:t>
            </a:r>
            <a:r>
              <a:rPr lang="en-US" dirty="0" smtClean="0"/>
              <a:t>components</a:t>
            </a:r>
          </a:p>
          <a:p>
            <a:r>
              <a:rPr lang="en-US" dirty="0" smtClean="0"/>
              <a:t>The </a:t>
            </a:r>
            <a:r>
              <a:rPr lang="en-US" b="1" dirty="0"/>
              <a:t>x</a:t>
            </a:r>
            <a:r>
              <a:rPr lang="en-US" dirty="0"/>
              <a:t> and </a:t>
            </a:r>
            <a:r>
              <a:rPr lang="en-US" b="1" dirty="0"/>
              <a:t>y </a:t>
            </a:r>
            <a:r>
              <a:rPr lang="en-US" dirty="0" smtClean="0"/>
              <a:t>components are </a:t>
            </a:r>
            <a:r>
              <a:rPr lang="en-US" i="1" u="sng" dirty="0" smtClean="0"/>
              <a:t>independent</a:t>
            </a:r>
            <a:r>
              <a:rPr lang="en-US" i="1" dirty="0" smtClean="0"/>
              <a:t> </a:t>
            </a:r>
            <a:r>
              <a:rPr lang="en-US" dirty="0" smtClean="0"/>
              <a:t>(because they are perpendicular)</a:t>
            </a:r>
            <a:endParaRPr lang="en-US" dirty="0"/>
          </a:p>
        </p:txBody>
      </p:sp>
    </p:spTree>
    <p:extLst>
      <p:ext uri="{BB962C8B-B14F-4D97-AF65-F5344CB8AC3E}">
        <p14:creationId xmlns:p14="http://schemas.microsoft.com/office/powerpoint/2010/main" val="40267507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8868"/>
            <a:ext cx="10515600" cy="897848"/>
          </a:xfrm>
        </p:spPr>
        <p:txBody>
          <a:bodyPr>
            <a:noAutofit/>
          </a:bodyPr>
          <a:lstStyle/>
          <a:p>
            <a:r>
              <a:rPr lang="en-US" sz="3600" b="1" dirty="0" smtClean="0"/>
              <a:t>Decomposing Vectors: </a:t>
            </a:r>
            <a:r>
              <a:rPr lang="en-US" sz="3600" dirty="0" smtClean="0"/>
              <a:t>Converting one vector to multiple</a:t>
            </a:r>
            <a:endParaRPr lang="en-US" sz="3600" dirty="0"/>
          </a:p>
        </p:txBody>
      </p:sp>
      <p:sp>
        <p:nvSpPr>
          <p:cNvPr id="4" name="Slide Number Placeholder 3"/>
          <p:cNvSpPr>
            <a:spLocks noGrp="1"/>
          </p:cNvSpPr>
          <p:nvPr>
            <p:ph type="sldNum" sz="quarter" idx="12"/>
          </p:nvPr>
        </p:nvSpPr>
        <p:spPr>
          <a:xfrm>
            <a:off x="10642862" y="6356350"/>
            <a:ext cx="710938" cy="365125"/>
          </a:xfrm>
        </p:spPr>
        <p:txBody>
          <a:bodyPr/>
          <a:lstStyle/>
          <a:p>
            <a:fld id="{D53E3F94-F532-4A3C-8342-C687332B96EC}" type="slidenum">
              <a:rPr lang="en-US" smtClean="0"/>
              <a:pPr/>
              <a:t>23</a:t>
            </a:fld>
            <a:endParaRPr lang="en-US" dirty="0"/>
          </a:p>
        </p:txBody>
      </p:sp>
      <p:grpSp>
        <p:nvGrpSpPr>
          <p:cNvPr id="46" name="Group 45"/>
          <p:cNvGrpSpPr/>
          <p:nvPr/>
        </p:nvGrpSpPr>
        <p:grpSpPr>
          <a:xfrm>
            <a:off x="618906" y="1144891"/>
            <a:ext cx="1697021" cy="2368706"/>
            <a:chOff x="1479665" y="1662967"/>
            <a:chExt cx="1697021" cy="2368706"/>
          </a:xfrm>
        </p:grpSpPr>
        <p:cxnSp>
          <p:nvCxnSpPr>
            <p:cNvPr id="11" name="Straight Connector 10"/>
            <p:cNvCxnSpPr/>
            <p:nvPr/>
          </p:nvCxnSpPr>
          <p:spPr>
            <a:xfrm>
              <a:off x="1878309" y="2133508"/>
              <a:ext cx="367" cy="189816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479665" y="3465377"/>
              <a:ext cx="133835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3" name="Text Box 2"/>
            <p:cNvSpPr txBox="1">
              <a:spLocks noChangeArrowheads="1"/>
            </p:cNvSpPr>
            <p:nvPr/>
          </p:nvSpPr>
          <p:spPr bwMode="auto">
            <a:xfrm>
              <a:off x="1632157" y="1662967"/>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Text Box 2"/>
            <p:cNvSpPr txBox="1">
              <a:spLocks noChangeArrowheads="1"/>
            </p:cNvSpPr>
            <p:nvPr/>
          </p:nvSpPr>
          <p:spPr bwMode="auto">
            <a:xfrm>
              <a:off x="2858355" y="3259777"/>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x</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9" name="Straight Arrow Connector 18"/>
            <p:cNvCxnSpPr/>
            <p:nvPr/>
          </p:nvCxnSpPr>
          <p:spPr>
            <a:xfrm flipV="1">
              <a:off x="1878676" y="2502131"/>
              <a:ext cx="540328" cy="96324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Text Box 2"/>
                <p:cNvSpPr txBox="1">
                  <a:spLocks noChangeArrowheads="1"/>
                </p:cNvSpPr>
                <p:nvPr/>
              </p:nvSpPr>
              <p:spPr bwMode="auto">
                <a:xfrm>
                  <a:off x="2236704" y="2793523"/>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2000" i="1" dirty="0" smtClean="0">
                                <a:solidFill>
                                  <a:srgbClr val="FF0000"/>
                                </a:solidFill>
                                <a:effectLst/>
                                <a:latin typeface="Cambria Math" panose="02040503050406030204" pitchFamily="18" charset="0"/>
                                <a:cs typeface="Times New Roman" panose="02020603050405020304" pitchFamily="18" charset="0"/>
                              </a:rPr>
                            </m:ctrlPr>
                          </m:accPr>
                          <m:e>
                            <m:r>
                              <a:rPr lang="en-US" sz="2000" b="0" i="1" dirty="0" smtClean="0">
                                <a:solidFill>
                                  <a:srgbClr val="FF0000"/>
                                </a:solidFill>
                                <a:effectLst/>
                                <a:latin typeface="Cambria Math" panose="02040503050406030204" pitchFamily="18" charset="0"/>
                                <a:cs typeface="Times New Roman" panose="02020603050405020304" pitchFamily="18" charset="0"/>
                              </a:rPr>
                              <m:t>𝐴</m:t>
                            </m:r>
                          </m:e>
                        </m:acc>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2" name="Text Box 2"/>
                <p:cNvSpPr txBox="1">
                  <a:spLocks noRot="1" noChangeAspect="1" noMove="1" noResize="1" noEditPoints="1" noAdjustHandles="1" noChangeArrowheads="1" noChangeShapeType="1" noTextEdit="1"/>
                </p:cNvSpPr>
                <p:nvPr/>
              </p:nvSpPr>
              <p:spPr bwMode="auto">
                <a:xfrm>
                  <a:off x="2236704" y="2793523"/>
                  <a:ext cx="318331" cy="509161"/>
                </a:xfrm>
                <a:prstGeom prst="rect">
                  <a:avLst/>
                </a:prstGeom>
                <a:blipFill>
                  <a:blip r:embed="rId5"/>
                  <a:stretch>
                    <a:fillRect/>
                  </a:stretch>
                </a:blipFill>
                <a:ln w="9525">
                  <a:noFill/>
                  <a:miter lim="800000"/>
                  <a:headEnd/>
                  <a:tailEnd/>
                </a:ln>
              </p:spPr>
              <p:txBody>
                <a:bodyPr/>
                <a:lstStyle/>
                <a:p>
                  <a:r>
                    <a:rPr lang="en-US">
                      <a:noFill/>
                    </a:rPr>
                    <a:t> </a:t>
                  </a:r>
                </a:p>
              </p:txBody>
            </p:sp>
          </mc:Fallback>
        </mc:AlternateContent>
      </p:grpSp>
      <p:grpSp>
        <p:nvGrpSpPr>
          <p:cNvPr id="45" name="Group 44"/>
          <p:cNvGrpSpPr/>
          <p:nvPr/>
        </p:nvGrpSpPr>
        <p:grpSpPr>
          <a:xfrm>
            <a:off x="5127662" y="1187798"/>
            <a:ext cx="2733324" cy="2462321"/>
            <a:chOff x="5851115" y="1662967"/>
            <a:chExt cx="2733324" cy="2462321"/>
          </a:xfrm>
        </p:grpSpPr>
        <p:cxnSp>
          <p:nvCxnSpPr>
            <p:cNvPr id="23" name="Straight Connector 22"/>
            <p:cNvCxnSpPr/>
            <p:nvPr/>
          </p:nvCxnSpPr>
          <p:spPr>
            <a:xfrm>
              <a:off x="7286062" y="2133508"/>
              <a:ext cx="367" cy="189816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039520" y="3465377"/>
              <a:ext cx="2186248"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5" name="Text Box 2"/>
            <p:cNvSpPr txBox="1">
              <a:spLocks noChangeArrowheads="1"/>
            </p:cNvSpPr>
            <p:nvPr/>
          </p:nvSpPr>
          <p:spPr bwMode="auto">
            <a:xfrm>
              <a:off x="7039910" y="1662967"/>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6" name="Text Box 2"/>
            <p:cNvSpPr txBox="1">
              <a:spLocks noChangeArrowheads="1"/>
            </p:cNvSpPr>
            <p:nvPr/>
          </p:nvSpPr>
          <p:spPr bwMode="auto">
            <a:xfrm>
              <a:off x="8266108" y="3259777"/>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x</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7" name="Straight Arrow Connector 26"/>
            <p:cNvCxnSpPr/>
            <p:nvPr/>
          </p:nvCxnSpPr>
          <p:spPr>
            <a:xfrm flipV="1">
              <a:off x="7286429" y="2533727"/>
              <a:ext cx="468149" cy="931650"/>
            </a:xfrm>
            <a:prstGeom prst="straightConnector1">
              <a:avLst/>
            </a:prstGeom>
            <a:ln w="38100">
              <a:solidFill>
                <a:srgbClr val="FF0000">
                  <a:alpha val="25098"/>
                </a:srgbClr>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Text Box 2"/>
                <p:cNvSpPr txBox="1">
                  <a:spLocks noChangeArrowheads="1"/>
                </p:cNvSpPr>
                <p:nvPr/>
              </p:nvSpPr>
              <p:spPr bwMode="auto">
                <a:xfrm>
                  <a:off x="7566476" y="2823256"/>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2000" i="1" dirty="0" smtClean="0">
                                <a:solidFill>
                                  <a:srgbClr val="F79A93"/>
                                </a:solidFill>
                                <a:effectLst/>
                                <a:latin typeface="Cambria Math" panose="02040503050406030204" pitchFamily="18" charset="0"/>
                                <a:cs typeface="Times New Roman" panose="02020603050405020304" pitchFamily="18" charset="0"/>
                              </a:rPr>
                            </m:ctrlPr>
                          </m:accPr>
                          <m:e>
                            <m:r>
                              <a:rPr lang="en-US" sz="2000" b="0" i="1" dirty="0" smtClean="0">
                                <a:solidFill>
                                  <a:srgbClr val="F79A93"/>
                                </a:solidFill>
                                <a:effectLst/>
                                <a:latin typeface="Cambria Math" panose="02040503050406030204" pitchFamily="18" charset="0"/>
                                <a:cs typeface="Times New Roman" panose="02020603050405020304" pitchFamily="18" charset="0"/>
                              </a:rPr>
                              <m:t>𝐴</m:t>
                            </m:r>
                          </m:e>
                        </m:acc>
                      </m:oMath>
                    </m:oMathPara>
                  </a14:m>
                  <a:endParaRPr lang="en-US" sz="2000" dirty="0">
                    <a:solidFill>
                      <a:srgbClr val="F79A93"/>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8" name="Text Box 2"/>
                <p:cNvSpPr txBox="1">
                  <a:spLocks noRot="1" noChangeAspect="1" noMove="1" noResize="1" noEditPoints="1" noAdjustHandles="1" noChangeArrowheads="1" noChangeShapeType="1" noTextEdit="1"/>
                </p:cNvSpPr>
                <p:nvPr/>
              </p:nvSpPr>
              <p:spPr bwMode="auto">
                <a:xfrm>
                  <a:off x="7566476" y="2823256"/>
                  <a:ext cx="318331" cy="509161"/>
                </a:xfrm>
                <a:prstGeom prst="rect">
                  <a:avLst/>
                </a:prstGeom>
                <a:blipFill>
                  <a:blip r:embed="rId6"/>
                  <a:stretch>
                    <a:fillRect/>
                  </a:stretch>
                </a:blipFill>
                <a:ln w="9525">
                  <a:noFill/>
                  <a:miter lim="800000"/>
                  <a:headEnd/>
                  <a:tailEnd/>
                </a:ln>
              </p:spPr>
              <p:txBody>
                <a:bodyPr/>
                <a:lstStyle/>
                <a:p>
                  <a:r>
                    <a:rPr lang="en-US">
                      <a:noFill/>
                    </a:rPr>
                    <a:t> </a:t>
                  </a:r>
                </a:p>
              </p:txBody>
            </p:sp>
          </mc:Fallback>
        </mc:AlternateContent>
        <p:cxnSp>
          <p:nvCxnSpPr>
            <p:cNvPr id="29" name="Straight Arrow Connector 28"/>
            <p:cNvCxnSpPr/>
            <p:nvPr/>
          </p:nvCxnSpPr>
          <p:spPr>
            <a:xfrm flipH="1">
              <a:off x="6367549" y="3465377"/>
              <a:ext cx="918513" cy="303561"/>
            </a:xfrm>
            <a:prstGeom prst="straightConnector1">
              <a:avLst/>
            </a:prstGeom>
            <a:ln w="3810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flipV="1">
              <a:off x="6226233" y="2899082"/>
              <a:ext cx="140949" cy="869856"/>
            </a:xfrm>
            <a:prstGeom prst="straightConnector1">
              <a:avLst/>
            </a:prstGeom>
            <a:ln w="3810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6245087" y="2908509"/>
              <a:ext cx="733066" cy="79637"/>
            </a:xfrm>
            <a:prstGeom prst="straightConnector1">
              <a:avLst/>
            </a:prstGeom>
            <a:ln w="3810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6959299" y="2502131"/>
              <a:ext cx="795279" cy="492739"/>
            </a:xfrm>
            <a:prstGeom prst="straightConnector1">
              <a:avLst/>
            </a:prstGeom>
            <a:ln w="3810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0" name="Text Box 2"/>
                <p:cNvSpPr txBox="1">
                  <a:spLocks noChangeArrowheads="1"/>
                </p:cNvSpPr>
                <p:nvPr/>
              </p:nvSpPr>
              <p:spPr bwMode="auto">
                <a:xfrm>
                  <a:off x="6746101" y="3616127"/>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1600" i="1" dirty="0" smtClean="0">
                                <a:solidFill>
                                  <a:srgbClr val="00B050"/>
                                </a:solidFill>
                                <a:effectLst/>
                                <a:latin typeface="Cambria Math" panose="02040503050406030204" pitchFamily="18" charset="0"/>
                                <a:cs typeface="Times New Roman" panose="02020603050405020304" pitchFamily="18" charset="0"/>
                              </a:rPr>
                            </m:ctrlPr>
                          </m:accPr>
                          <m:e>
                            <m:sSub>
                              <m:sSubPr>
                                <m:ctrlPr>
                                  <a:rPr lang="en-US" sz="1600" b="0" i="1" dirty="0" smtClean="0">
                                    <a:solidFill>
                                      <a:srgbClr val="00B050"/>
                                    </a:solidFill>
                                    <a:effectLst/>
                                    <a:latin typeface="Cambria Math" panose="02040503050406030204" pitchFamily="18" charset="0"/>
                                    <a:cs typeface="Times New Roman" panose="02020603050405020304" pitchFamily="18" charset="0"/>
                                  </a:rPr>
                                </m:ctrlPr>
                              </m:sSubPr>
                              <m:e>
                                <m:r>
                                  <a:rPr lang="en-US" sz="1600" b="0" i="1" dirty="0" smtClean="0">
                                    <a:solidFill>
                                      <a:srgbClr val="00B050"/>
                                    </a:solidFill>
                                    <a:effectLst/>
                                    <a:latin typeface="Cambria Math" panose="02040503050406030204" pitchFamily="18" charset="0"/>
                                    <a:cs typeface="Times New Roman" panose="02020603050405020304" pitchFamily="18" charset="0"/>
                                  </a:rPr>
                                  <m:t>𝐵</m:t>
                                </m:r>
                              </m:e>
                              <m:sub>
                                <m:r>
                                  <a:rPr lang="en-US" sz="1600" b="0" i="1" dirty="0" smtClean="0">
                                    <a:solidFill>
                                      <a:srgbClr val="00B050"/>
                                    </a:solidFill>
                                    <a:effectLst/>
                                    <a:latin typeface="Cambria Math" panose="02040503050406030204" pitchFamily="18" charset="0"/>
                                    <a:cs typeface="Times New Roman" panose="02020603050405020304" pitchFamily="18" charset="0"/>
                                  </a:rPr>
                                  <m:t>1</m:t>
                                </m:r>
                              </m:sub>
                            </m:sSub>
                          </m:e>
                        </m:acc>
                      </m:oMath>
                    </m:oMathPara>
                  </a14:m>
                  <a:endParaRPr lang="en-US" sz="16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0" name="Text Box 2"/>
                <p:cNvSpPr txBox="1">
                  <a:spLocks noRot="1" noChangeAspect="1" noMove="1" noResize="1" noEditPoints="1" noAdjustHandles="1" noChangeArrowheads="1" noChangeShapeType="1" noTextEdit="1"/>
                </p:cNvSpPr>
                <p:nvPr/>
              </p:nvSpPr>
              <p:spPr bwMode="auto">
                <a:xfrm>
                  <a:off x="6746101" y="3616127"/>
                  <a:ext cx="318331" cy="509161"/>
                </a:xfrm>
                <a:prstGeom prst="rect">
                  <a:avLst/>
                </a:prstGeom>
                <a:blipFill>
                  <a:blip r:embed="rId7"/>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Text Box 2"/>
                <p:cNvSpPr txBox="1">
                  <a:spLocks noChangeArrowheads="1"/>
                </p:cNvSpPr>
                <p:nvPr/>
              </p:nvSpPr>
              <p:spPr bwMode="auto">
                <a:xfrm>
                  <a:off x="5851115" y="3058993"/>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1600" i="1" dirty="0" smtClean="0">
                                <a:solidFill>
                                  <a:srgbClr val="00B050"/>
                                </a:solidFill>
                                <a:effectLst/>
                                <a:latin typeface="Cambria Math" panose="02040503050406030204" pitchFamily="18" charset="0"/>
                                <a:cs typeface="Times New Roman" panose="02020603050405020304" pitchFamily="18" charset="0"/>
                              </a:rPr>
                            </m:ctrlPr>
                          </m:accPr>
                          <m:e>
                            <m:sSub>
                              <m:sSubPr>
                                <m:ctrlPr>
                                  <a:rPr lang="en-US" sz="1600" b="0" i="1" dirty="0" smtClean="0">
                                    <a:solidFill>
                                      <a:srgbClr val="00B050"/>
                                    </a:solidFill>
                                    <a:effectLst/>
                                    <a:latin typeface="Cambria Math" panose="02040503050406030204" pitchFamily="18" charset="0"/>
                                    <a:cs typeface="Times New Roman" panose="02020603050405020304" pitchFamily="18" charset="0"/>
                                  </a:rPr>
                                </m:ctrlPr>
                              </m:sSubPr>
                              <m:e>
                                <m:r>
                                  <a:rPr lang="en-US" sz="1600" b="0" i="1" dirty="0" smtClean="0">
                                    <a:solidFill>
                                      <a:srgbClr val="00B050"/>
                                    </a:solidFill>
                                    <a:effectLst/>
                                    <a:latin typeface="Cambria Math" panose="02040503050406030204" pitchFamily="18" charset="0"/>
                                    <a:cs typeface="Times New Roman" panose="02020603050405020304" pitchFamily="18" charset="0"/>
                                  </a:rPr>
                                  <m:t>𝐵</m:t>
                                </m:r>
                              </m:e>
                              <m:sub>
                                <m:r>
                                  <a:rPr lang="en-US" sz="1600" b="0" i="1" dirty="0" smtClean="0">
                                    <a:solidFill>
                                      <a:srgbClr val="00B050"/>
                                    </a:solidFill>
                                    <a:effectLst/>
                                    <a:latin typeface="Cambria Math" panose="02040503050406030204" pitchFamily="18" charset="0"/>
                                    <a:cs typeface="Times New Roman" panose="02020603050405020304" pitchFamily="18" charset="0"/>
                                  </a:rPr>
                                  <m:t>2</m:t>
                                </m:r>
                              </m:sub>
                            </m:sSub>
                          </m:e>
                        </m:acc>
                      </m:oMath>
                    </m:oMathPara>
                  </a14:m>
                  <a:endParaRPr lang="en-US" sz="16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1" name="Text Box 2"/>
                <p:cNvSpPr txBox="1">
                  <a:spLocks noRot="1" noChangeAspect="1" noMove="1" noResize="1" noEditPoints="1" noAdjustHandles="1" noChangeArrowheads="1" noChangeShapeType="1" noTextEdit="1"/>
                </p:cNvSpPr>
                <p:nvPr/>
              </p:nvSpPr>
              <p:spPr bwMode="auto">
                <a:xfrm>
                  <a:off x="5851115" y="3058993"/>
                  <a:ext cx="318331" cy="509161"/>
                </a:xfrm>
                <a:prstGeom prst="rect">
                  <a:avLst/>
                </a:prstGeom>
                <a:blipFill>
                  <a:blip r:embed="rId8"/>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Text Box 2"/>
                <p:cNvSpPr txBox="1">
                  <a:spLocks noChangeArrowheads="1"/>
                </p:cNvSpPr>
                <p:nvPr/>
              </p:nvSpPr>
              <p:spPr bwMode="auto">
                <a:xfrm>
                  <a:off x="6226233" y="2533727"/>
                  <a:ext cx="318331" cy="407120"/>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1600" i="1" dirty="0" smtClean="0">
                                <a:solidFill>
                                  <a:srgbClr val="00B050"/>
                                </a:solidFill>
                                <a:effectLst/>
                                <a:latin typeface="Cambria Math" panose="02040503050406030204" pitchFamily="18" charset="0"/>
                                <a:cs typeface="Times New Roman" panose="02020603050405020304" pitchFamily="18" charset="0"/>
                              </a:rPr>
                            </m:ctrlPr>
                          </m:accPr>
                          <m:e>
                            <m:sSub>
                              <m:sSubPr>
                                <m:ctrlPr>
                                  <a:rPr lang="en-US" sz="1600" b="0" i="1" dirty="0" smtClean="0">
                                    <a:solidFill>
                                      <a:srgbClr val="00B050"/>
                                    </a:solidFill>
                                    <a:effectLst/>
                                    <a:latin typeface="Cambria Math" panose="02040503050406030204" pitchFamily="18" charset="0"/>
                                    <a:cs typeface="Times New Roman" panose="02020603050405020304" pitchFamily="18" charset="0"/>
                                  </a:rPr>
                                </m:ctrlPr>
                              </m:sSubPr>
                              <m:e>
                                <m:r>
                                  <a:rPr lang="en-US" sz="1600" b="0" i="1" dirty="0" smtClean="0">
                                    <a:solidFill>
                                      <a:srgbClr val="00B050"/>
                                    </a:solidFill>
                                    <a:effectLst/>
                                    <a:latin typeface="Cambria Math" panose="02040503050406030204" pitchFamily="18" charset="0"/>
                                    <a:cs typeface="Times New Roman" panose="02020603050405020304" pitchFamily="18" charset="0"/>
                                  </a:rPr>
                                  <m:t>𝐵</m:t>
                                </m:r>
                              </m:e>
                              <m:sub>
                                <m:r>
                                  <a:rPr lang="en-US" sz="1600" b="0" i="1" dirty="0" smtClean="0">
                                    <a:solidFill>
                                      <a:srgbClr val="00B050"/>
                                    </a:solidFill>
                                    <a:effectLst/>
                                    <a:latin typeface="Cambria Math" panose="02040503050406030204" pitchFamily="18" charset="0"/>
                                    <a:cs typeface="Times New Roman" panose="02020603050405020304" pitchFamily="18" charset="0"/>
                                  </a:rPr>
                                  <m:t>3</m:t>
                                </m:r>
                              </m:sub>
                            </m:sSub>
                          </m:e>
                        </m:acc>
                      </m:oMath>
                    </m:oMathPara>
                  </a14:m>
                  <a:endParaRPr lang="en-US" sz="16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2" name="Text Box 2"/>
                <p:cNvSpPr txBox="1">
                  <a:spLocks noRot="1" noChangeAspect="1" noMove="1" noResize="1" noEditPoints="1" noAdjustHandles="1" noChangeArrowheads="1" noChangeShapeType="1" noTextEdit="1"/>
                </p:cNvSpPr>
                <p:nvPr/>
              </p:nvSpPr>
              <p:spPr bwMode="auto">
                <a:xfrm>
                  <a:off x="6226233" y="2533727"/>
                  <a:ext cx="318331" cy="407120"/>
                </a:xfrm>
                <a:prstGeom prst="rect">
                  <a:avLst/>
                </a:prstGeom>
                <a:blipFill>
                  <a:blip r:embed="rId9"/>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 Box 2"/>
                <p:cNvSpPr txBox="1">
                  <a:spLocks noChangeArrowheads="1"/>
                </p:cNvSpPr>
                <p:nvPr/>
              </p:nvSpPr>
              <p:spPr bwMode="auto">
                <a:xfrm>
                  <a:off x="6902865" y="2414026"/>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1600" i="1" dirty="0" smtClean="0">
                                <a:solidFill>
                                  <a:srgbClr val="00B050"/>
                                </a:solidFill>
                                <a:effectLst/>
                                <a:latin typeface="Cambria Math" panose="02040503050406030204" pitchFamily="18" charset="0"/>
                                <a:cs typeface="Times New Roman" panose="02020603050405020304" pitchFamily="18" charset="0"/>
                              </a:rPr>
                            </m:ctrlPr>
                          </m:accPr>
                          <m:e>
                            <m:sSub>
                              <m:sSubPr>
                                <m:ctrlPr>
                                  <a:rPr lang="en-US" sz="1600" b="0" i="1" dirty="0" smtClean="0">
                                    <a:solidFill>
                                      <a:srgbClr val="00B050"/>
                                    </a:solidFill>
                                    <a:effectLst/>
                                    <a:latin typeface="Cambria Math" panose="02040503050406030204" pitchFamily="18" charset="0"/>
                                    <a:cs typeface="Times New Roman" panose="02020603050405020304" pitchFamily="18" charset="0"/>
                                  </a:rPr>
                                </m:ctrlPr>
                              </m:sSubPr>
                              <m:e>
                                <m:r>
                                  <a:rPr lang="en-US" sz="1600" b="0" i="1" dirty="0" smtClean="0">
                                    <a:solidFill>
                                      <a:srgbClr val="00B050"/>
                                    </a:solidFill>
                                    <a:effectLst/>
                                    <a:latin typeface="Cambria Math" panose="02040503050406030204" pitchFamily="18" charset="0"/>
                                    <a:cs typeface="Times New Roman" panose="02020603050405020304" pitchFamily="18" charset="0"/>
                                  </a:rPr>
                                  <m:t>𝐵</m:t>
                                </m:r>
                              </m:e>
                              <m:sub>
                                <m:r>
                                  <a:rPr lang="en-US" sz="1600" b="0" i="1" dirty="0" smtClean="0">
                                    <a:solidFill>
                                      <a:srgbClr val="00B050"/>
                                    </a:solidFill>
                                    <a:effectLst/>
                                    <a:latin typeface="Cambria Math" panose="02040503050406030204" pitchFamily="18" charset="0"/>
                                    <a:cs typeface="Times New Roman" panose="02020603050405020304" pitchFamily="18" charset="0"/>
                                  </a:rPr>
                                  <m:t>4</m:t>
                                </m:r>
                              </m:sub>
                            </m:sSub>
                          </m:e>
                        </m:acc>
                      </m:oMath>
                    </m:oMathPara>
                  </a14:m>
                  <a:endParaRPr lang="en-US" sz="16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3" name="Text Box 2"/>
                <p:cNvSpPr txBox="1">
                  <a:spLocks noRot="1" noChangeAspect="1" noMove="1" noResize="1" noEditPoints="1" noAdjustHandles="1" noChangeArrowheads="1" noChangeShapeType="1" noTextEdit="1"/>
                </p:cNvSpPr>
                <p:nvPr/>
              </p:nvSpPr>
              <p:spPr bwMode="auto">
                <a:xfrm>
                  <a:off x="6902865" y="2414026"/>
                  <a:ext cx="318331" cy="509161"/>
                </a:xfrm>
                <a:prstGeom prst="rect">
                  <a:avLst/>
                </a:prstGeom>
                <a:blipFill>
                  <a:blip r:embed="rId10"/>
                  <a:stretch>
                    <a:fillRect/>
                  </a:stretch>
                </a:blipFill>
                <a:ln w="9525">
                  <a:noFill/>
                  <a:miter lim="800000"/>
                  <a:headEnd/>
                  <a:tailEnd/>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8" name="Right Arrow 47"/>
              <p:cNvSpPr/>
              <p:nvPr/>
            </p:nvSpPr>
            <p:spPr>
              <a:xfrm>
                <a:off x="2651057" y="1876594"/>
                <a:ext cx="2080831" cy="835003"/>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300" dirty="0" smtClean="0"/>
                  <a:t>Decompose </a:t>
                </a:r>
                <a14:m>
                  <m:oMath xmlns:m="http://schemas.openxmlformats.org/officeDocument/2006/math">
                    <m:acc>
                      <m:accPr>
                        <m:chr m:val="⃗"/>
                        <m:ctrlPr>
                          <a:rPr lang="en-US" sz="1300" b="0" i="1" smtClean="0">
                            <a:latin typeface="Cambria Math" panose="02040503050406030204" pitchFamily="18" charset="0"/>
                          </a:rPr>
                        </m:ctrlPr>
                      </m:accPr>
                      <m:e>
                        <m:r>
                          <a:rPr lang="en-US" sz="1300" b="0" i="1" smtClean="0">
                            <a:latin typeface="Cambria Math" panose="02040503050406030204" pitchFamily="18" charset="0"/>
                          </a:rPr>
                          <m:t>𝐴</m:t>
                        </m:r>
                      </m:e>
                    </m:acc>
                  </m:oMath>
                </a14:m>
                <a:r>
                  <a:rPr lang="en-US" sz="1300" dirty="0" smtClean="0"/>
                  <a:t> into multiple vectors</a:t>
                </a:r>
                <a:endParaRPr lang="en-US" sz="1300" dirty="0"/>
              </a:p>
            </p:txBody>
          </p:sp>
        </mc:Choice>
        <mc:Fallback xmlns="">
          <p:sp>
            <p:nvSpPr>
              <p:cNvPr id="48" name="Right Arrow 47"/>
              <p:cNvSpPr>
                <a:spLocks noRot="1" noChangeAspect="1" noMove="1" noResize="1" noEditPoints="1" noAdjustHandles="1" noChangeArrowheads="1" noChangeShapeType="1" noTextEdit="1"/>
              </p:cNvSpPr>
              <p:nvPr/>
            </p:nvSpPr>
            <p:spPr>
              <a:xfrm>
                <a:off x="2651057" y="1876594"/>
                <a:ext cx="2080831" cy="835003"/>
              </a:xfrm>
              <a:prstGeom prst="rightArrow">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7965610" y="1354975"/>
                <a:ext cx="3961626" cy="2229906"/>
              </a:xfrm>
              <a:prstGeom prst="rect">
                <a:avLst/>
              </a:prstGeom>
              <a:noFill/>
              <a:ln>
                <a:solidFill>
                  <a:schemeClr val="tx1"/>
                </a:solidFill>
                <a:prstDash val="dash"/>
              </a:ln>
            </p:spPr>
            <p:txBody>
              <a:bodyPr wrap="square" rtlCol="0">
                <a:spAutoFit/>
              </a:bodyPr>
              <a:lstStyle/>
              <a:p>
                <a:r>
                  <a:rPr lang="en-US" dirty="0" smtClean="0"/>
                  <a:t>Since </a:t>
                </a:r>
                <a14:m>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𝐴</m:t>
                        </m:r>
                      </m:e>
                    </m:acc>
                  </m:oMath>
                </a14:m>
                <a:r>
                  <a:rPr lang="en-US" dirty="0" smtClean="0"/>
                  <a:t> has the same </a:t>
                </a:r>
                <a:r>
                  <a:rPr lang="en-US" b="1" dirty="0" smtClean="0"/>
                  <a:t>beginning</a:t>
                </a:r>
                <a:r>
                  <a:rPr lang="en-US" dirty="0" smtClean="0"/>
                  <a:t> and </a:t>
                </a:r>
                <a:r>
                  <a:rPr lang="en-US" b="1" dirty="0" smtClean="0"/>
                  <a:t>end</a:t>
                </a:r>
                <a:r>
                  <a:rPr lang="en-US" dirty="0" smtClean="0"/>
                  <a:t> as </a:t>
                </a:r>
                <a14:m>
                  <m:oMath xmlns:m="http://schemas.openxmlformats.org/officeDocument/2006/math">
                    <m:d>
                      <m:dPr>
                        <m:ctrlPr>
                          <a:rPr lang="en-US" b="0" i="1" smtClean="0">
                            <a:latin typeface="Cambria Math" panose="02040503050406030204" pitchFamily="18" charset="0"/>
                          </a:rPr>
                        </m:ctrlPr>
                      </m:dPr>
                      <m:e>
                        <m:acc>
                          <m:accPr>
                            <m:chr m:val="⃗"/>
                            <m:ctrlPr>
                              <a:rPr lang="en-US" b="0"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𝐵</m:t>
                                </m:r>
                              </m:e>
                              <m:sub>
                                <m:r>
                                  <a:rPr lang="en-US" b="0" i="1" smtClean="0">
                                    <a:latin typeface="Cambria Math" panose="02040503050406030204" pitchFamily="18" charset="0"/>
                                  </a:rPr>
                                  <m:t>1</m:t>
                                </m:r>
                              </m:sub>
                            </m:sSub>
                          </m:e>
                        </m:acc>
                        <m:r>
                          <a:rPr lang="en-US" b="0" i="1" smtClean="0">
                            <a:latin typeface="Cambria Math" panose="02040503050406030204" pitchFamily="18" charset="0"/>
                          </a:rPr>
                          <m:t>+</m:t>
                        </m:r>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b="0" i="1" smtClean="0">
                                    <a:latin typeface="Cambria Math" panose="02040503050406030204" pitchFamily="18" charset="0"/>
                                  </a:rPr>
                                  <m:t>2</m:t>
                                </m:r>
                              </m:sub>
                            </m:sSub>
                          </m:e>
                        </m:acc>
                        <m:r>
                          <a:rPr lang="en-US" b="0" i="1" smtClean="0">
                            <a:latin typeface="Cambria Math" panose="02040503050406030204" pitchFamily="18" charset="0"/>
                          </a:rPr>
                          <m:t>+</m:t>
                        </m:r>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b="0" i="1" smtClean="0">
                                    <a:latin typeface="Cambria Math" panose="02040503050406030204" pitchFamily="18" charset="0"/>
                                  </a:rPr>
                                  <m:t>3</m:t>
                                </m:r>
                              </m:sub>
                            </m:sSub>
                          </m:e>
                        </m:acc>
                        <m:r>
                          <a:rPr lang="en-US" b="0" i="1" smtClean="0">
                            <a:latin typeface="Cambria Math" panose="02040503050406030204" pitchFamily="18" charset="0"/>
                          </a:rPr>
                          <m:t>+</m:t>
                        </m:r>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b="0" i="1" smtClean="0">
                                    <a:latin typeface="Cambria Math" panose="02040503050406030204" pitchFamily="18" charset="0"/>
                                  </a:rPr>
                                  <m:t>4</m:t>
                                </m:r>
                              </m:sub>
                            </m:sSub>
                          </m:e>
                        </m:acc>
                      </m:e>
                    </m:d>
                    <m:r>
                      <a:rPr lang="en-US" b="0" i="1" smtClean="0">
                        <a:latin typeface="Cambria Math" panose="02040503050406030204" pitchFamily="18" charset="0"/>
                      </a:rPr>
                      <m:t>:</m:t>
                    </m:r>
                  </m:oMath>
                </a14:m>
                <a:endParaRPr lang="en-US" b="0" dirty="0" smtClean="0"/>
              </a:p>
              <a:p>
                <a:endParaRPr lang="en-US" dirty="0" smtClean="0"/>
              </a:p>
              <a:p>
                <a:pPr/>
                <a14:m>
                  <m:oMathPara xmlns:m="http://schemas.openxmlformats.org/officeDocument/2006/math">
                    <m:oMathParaPr>
                      <m:jc m:val="centerGroup"/>
                    </m:oMathParaPr>
                    <m:oMath xmlns:m="http://schemas.openxmlformats.org/officeDocument/2006/math">
                      <m:acc>
                        <m:accPr>
                          <m:chr m:val="⃗"/>
                          <m:ctrlPr>
                            <a:rPr lang="en-US" sz="2400" b="1" i="1" smtClean="0">
                              <a:latin typeface="Cambria Math" panose="02040503050406030204" pitchFamily="18" charset="0"/>
                            </a:rPr>
                          </m:ctrlPr>
                        </m:accPr>
                        <m:e>
                          <m:r>
                            <a:rPr lang="en-US" sz="2400" b="1" i="1" smtClean="0">
                              <a:latin typeface="Cambria Math" panose="02040503050406030204" pitchFamily="18" charset="0"/>
                            </a:rPr>
                            <m:t>𝑨</m:t>
                          </m:r>
                        </m:e>
                      </m:acc>
                      <m:r>
                        <a:rPr lang="en-US" sz="2400" b="1" i="1" smtClean="0">
                          <a:latin typeface="Cambria Math" panose="02040503050406030204" pitchFamily="18" charset="0"/>
                        </a:rPr>
                        <m:t>=</m:t>
                      </m:r>
                      <m:acc>
                        <m:accPr>
                          <m:chr m:val="⃗"/>
                          <m:ctrlPr>
                            <a:rPr lang="en-US" sz="2400" b="1" i="1">
                              <a:latin typeface="Cambria Math" panose="02040503050406030204" pitchFamily="18" charset="0"/>
                            </a:rPr>
                          </m:ctrlPr>
                        </m:accPr>
                        <m:e>
                          <m:sSub>
                            <m:sSubPr>
                              <m:ctrlPr>
                                <a:rPr lang="en-US" sz="2400" b="1" i="1">
                                  <a:latin typeface="Cambria Math" panose="02040503050406030204" pitchFamily="18" charset="0"/>
                                </a:rPr>
                              </m:ctrlPr>
                            </m:sSubPr>
                            <m:e>
                              <m:r>
                                <a:rPr lang="en-US" sz="2400" b="1" i="1">
                                  <a:latin typeface="Cambria Math" panose="02040503050406030204" pitchFamily="18" charset="0"/>
                                </a:rPr>
                                <m:t>𝑩</m:t>
                              </m:r>
                            </m:e>
                            <m:sub>
                              <m:r>
                                <a:rPr lang="en-US" sz="2400" b="1" i="1">
                                  <a:latin typeface="Cambria Math" panose="02040503050406030204" pitchFamily="18" charset="0"/>
                                </a:rPr>
                                <m:t>𝟏</m:t>
                              </m:r>
                            </m:sub>
                          </m:sSub>
                        </m:e>
                      </m:acc>
                      <m:r>
                        <a:rPr lang="en-US" sz="2400" b="1" i="1">
                          <a:latin typeface="Cambria Math" panose="02040503050406030204" pitchFamily="18" charset="0"/>
                        </a:rPr>
                        <m:t>+</m:t>
                      </m:r>
                      <m:acc>
                        <m:accPr>
                          <m:chr m:val="⃗"/>
                          <m:ctrlPr>
                            <a:rPr lang="en-US" sz="2400" b="1" i="1">
                              <a:latin typeface="Cambria Math" panose="02040503050406030204" pitchFamily="18" charset="0"/>
                            </a:rPr>
                          </m:ctrlPr>
                        </m:accPr>
                        <m:e>
                          <m:sSub>
                            <m:sSubPr>
                              <m:ctrlPr>
                                <a:rPr lang="en-US" sz="2400" b="1" i="1">
                                  <a:latin typeface="Cambria Math" panose="02040503050406030204" pitchFamily="18" charset="0"/>
                                </a:rPr>
                              </m:ctrlPr>
                            </m:sSubPr>
                            <m:e>
                              <m:r>
                                <a:rPr lang="en-US" sz="2400" b="1" i="1">
                                  <a:latin typeface="Cambria Math" panose="02040503050406030204" pitchFamily="18" charset="0"/>
                                </a:rPr>
                                <m:t>𝑩</m:t>
                              </m:r>
                            </m:e>
                            <m:sub>
                              <m:r>
                                <a:rPr lang="en-US" sz="2400" b="1" i="1">
                                  <a:latin typeface="Cambria Math" panose="02040503050406030204" pitchFamily="18" charset="0"/>
                                </a:rPr>
                                <m:t>𝟐</m:t>
                              </m:r>
                            </m:sub>
                          </m:sSub>
                        </m:e>
                      </m:acc>
                      <m:r>
                        <a:rPr lang="en-US" sz="2400" b="1" i="1">
                          <a:latin typeface="Cambria Math" panose="02040503050406030204" pitchFamily="18" charset="0"/>
                        </a:rPr>
                        <m:t>+</m:t>
                      </m:r>
                      <m:acc>
                        <m:accPr>
                          <m:chr m:val="⃗"/>
                          <m:ctrlPr>
                            <a:rPr lang="en-US" sz="2400" b="1" i="1">
                              <a:latin typeface="Cambria Math" panose="02040503050406030204" pitchFamily="18" charset="0"/>
                            </a:rPr>
                          </m:ctrlPr>
                        </m:accPr>
                        <m:e>
                          <m:sSub>
                            <m:sSubPr>
                              <m:ctrlPr>
                                <a:rPr lang="en-US" sz="2400" b="1" i="1">
                                  <a:latin typeface="Cambria Math" panose="02040503050406030204" pitchFamily="18" charset="0"/>
                                </a:rPr>
                              </m:ctrlPr>
                            </m:sSubPr>
                            <m:e>
                              <m:r>
                                <a:rPr lang="en-US" sz="2400" b="1" i="1">
                                  <a:latin typeface="Cambria Math" panose="02040503050406030204" pitchFamily="18" charset="0"/>
                                </a:rPr>
                                <m:t>𝑩</m:t>
                              </m:r>
                            </m:e>
                            <m:sub>
                              <m:r>
                                <a:rPr lang="en-US" sz="2400" b="1" i="1">
                                  <a:latin typeface="Cambria Math" panose="02040503050406030204" pitchFamily="18" charset="0"/>
                                </a:rPr>
                                <m:t>𝟑</m:t>
                              </m:r>
                            </m:sub>
                          </m:sSub>
                        </m:e>
                      </m:acc>
                      <m:r>
                        <a:rPr lang="en-US" sz="2400" b="1" i="1">
                          <a:latin typeface="Cambria Math" panose="02040503050406030204" pitchFamily="18" charset="0"/>
                        </a:rPr>
                        <m:t>+</m:t>
                      </m:r>
                      <m:acc>
                        <m:accPr>
                          <m:chr m:val="⃗"/>
                          <m:ctrlPr>
                            <a:rPr lang="en-US" sz="2400" b="1" i="1">
                              <a:latin typeface="Cambria Math" panose="02040503050406030204" pitchFamily="18" charset="0"/>
                            </a:rPr>
                          </m:ctrlPr>
                        </m:accPr>
                        <m:e>
                          <m:sSub>
                            <m:sSubPr>
                              <m:ctrlPr>
                                <a:rPr lang="en-US" sz="2400" b="1" i="1">
                                  <a:latin typeface="Cambria Math" panose="02040503050406030204" pitchFamily="18" charset="0"/>
                                </a:rPr>
                              </m:ctrlPr>
                            </m:sSubPr>
                            <m:e>
                              <m:r>
                                <a:rPr lang="en-US" sz="2400" b="1" i="1">
                                  <a:latin typeface="Cambria Math" panose="02040503050406030204" pitchFamily="18" charset="0"/>
                                </a:rPr>
                                <m:t>𝑩</m:t>
                              </m:r>
                            </m:e>
                            <m:sub>
                              <m:r>
                                <a:rPr lang="en-US" sz="2400" b="1" i="1">
                                  <a:latin typeface="Cambria Math" panose="02040503050406030204" pitchFamily="18" charset="0"/>
                                </a:rPr>
                                <m:t>𝟒</m:t>
                              </m:r>
                            </m:sub>
                          </m:sSub>
                        </m:e>
                      </m:acc>
                    </m:oMath>
                  </m:oMathPara>
                </a14:m>
                <a:endParaRPr lang="en-US" sz="2400" b="1" dirty="0" smtClean="0"/>
              </a:p>
              <a:p>
                <a:endParaRPr lang="en-US" b="1" dirty="0"/>
              </a:p>
              <a:p>
                <a:pPr algn="ctr"/>
                <a:r>
                  <a:rPr lang="en-US" sz="1600" dirty="0" smtClean="0"/>
                  <a:t>i.e. </a:t>
                </a:r>
                <a14:m>
                  <m:oMath xmlns:m="http://schemas.openxmlformats.org/officeDocument/2006/math">
                    <m:acc>
                      <m:accPr>
                        <m:chr m:val="⃗"/>
                        <m:ctrlPr>
                          <a:rPr lang="en-US" sz="1600" b="1" i="1">
                            <a:latin typeface="Cambria Math" panose="02040503050406030204" pitchFamily="18" charset="0"/>
                          </a:rPr>
                        </m:ctrlPr>
                      </m:accPr>
                      <m:e>
                        <m:r>
                          <a:rPr lang="en-US" sz="1600" b="1" i="1">
                            <a:latin typeface="Cambria Math" panose="02040503050406030204" pitchFamily="18" charset="0"/>
                          </a:rPr>
                          <m:t>𝑨</m:t>
                        </m:r>
                      </m:e>
                    </m:acc>
                  </m:oMath>
                </a14:m>
                <a:r>
                  <a:rPr lang="en-US" sz="1600" dirty="0" smtClean="0"/>
                  <a:t> has been decomposed into multiple components</a:t>
                </a:r>
                <a:endParaRPr lang="en-US" sz="1600" dirty="0"/>
              </a:p>
            </p:txBody>
          </p:sp>
        </mc:Choice>
        <mc:Fallback xmlns="">
          <p:sp>
            <p:nvSpPr>
              <p:cNvPr id="49" name="TextBox 48"/>
              <p:cNvSpPr txBox="1">
                <a:spLocks noRot="1" noChangeAspect="1" noMove="1" noResize="1" noEditPoints="1" noAdjustHandles="1" noChangeArrowheads="1" noChangeShapeType="1" noTextEdit="1"/>
              </p:cNvSpPr>
              <p:nvPr/>
            </p:nvSpPr>
            <p:spPr>
              <a:xfrm>
                <a:off x="7965610" y="1354975"/>
                <a:ext cx="3961626" cy="2229906"/>
              </a:xfrm>
              <a:prstGeom prst="rect">
                <a:avLst/>
              </a:prstGeom>
              <a:blipFill>
                <a:blip r:embed="rId12"/>
                <a:stretch>
                  <a:fillRect l="-1227" t="-3804" r="-767" b="-2174"/>
                </a:stretch>
              </a:blipFill>
              <a:ln>
                <a:solidFill>
                  <a:schemeClr val="tx1"/>
                </a:solidFill>
                <a:prstDash val="dash"/>
              </a:ln>
            </p:spPr>
            <p:txBody>
              <a:bodyPr/>
              <a:lstStyle/>
              <a:p>
                <a:r>
                  <a:rPr lang="en-US">
                    <a:noFill/>
                  </a:rPr>
                  <a:t> </a:t>
                </a:r>
              </a:p>
            </p:txBody>
          </p:sp>
        </mc:Fallback>
      </mc:AlternateContent>
      <p:sp>
        <p:nvSpPr>
          <p:cNvPr id="52" name="Title 1"/>
          <p:cNvSpPr txBox="1">
            <a:spLocks/>
          </p:cNvSpPr>
          <p:nvPr/>
        </p:nvSpPr>
        <p:spPr>
          <a:xfrm>
            <a:off x="470718" y="4342952"/>
            <a:ext cx="4878881" cy="1882460"/>
          </a:xfrm>
          <a:prstGeom prst="rect">
            <a:avLst/>
          </a:prstGeom>
          <a:ln>
            <a:solidFill>
              <a:schemeClr val="tx1"/>
            </a:solidFill>
            <a:prstDash val="dash"/>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Aft>
                <a:spcPts val="1200"/>
              </a:spcAft>
            </a:pPr>
            <a:r>
              <a:rPr lang="en-US" sz="2000" dirty="0" smtClean="0">
                <a:latin typeface="+mn-lt"/>
              </a:rPr>
              <a:t>In 2D, we require </a:t>
            </a:r>
            <a:r>
              <a:rPr lang="en-US" sz="2000" b="1" dirty="0" smtClean="0">
                <a:latin typeface="+mn-lt"/>
              </a:rPr>
              <a:t>2</a:t>
            </a:r>
            <a:r>
              <a:rPr lang="en-US" sz="2000" dirty="0" smtClean="0">
                <a:latin typeface="+mn-lt"/>
              </a:rPr>
              <a:t> decomposed components</a:t>
            </a:r>
            <a:endParaRPr lang="en-US" sz="2400" b="1" dirty="0" smtClean="0">
              <a:latin typeface="+mn-lt"/>
            </a:endParaRPr>
          </a:p>
          <a:p>
            <a:pPr marL="342900" indent="-342900">
              <a:lnSpc>
                <a:spcPct val="100000"/>
              </a:lnSpc>
              <a:buFont typeface="Arial" panose="020B0604020202020204" pitchFamily="34" charset="0"/>
              <a:buChar char="•"/>
            </a:pPr>
            <a:r>
              <a:rPr lang="en-US" sz="2000" dirty="0" smtClean="0">
                <a:latin typeface="+mn-lt"/>
              </a:rPr>
              <a:t>x-component: horizontal (i.e. along x-axis)</a:t>
            </a:r>
          </a:p>
          <a:p>
            <a:pPr marL="342900" indent="-342900">
              <a:lnSpc>
                <a:spcPct val="100000"/>
              </a:lnSpc>
              <a:buFont typeface="Arial" panose="020B0604020202020204" pitchFamily="34" charset="0"/>
              <a:buChar char="•"/>
            </a:pPr>
            <a:r>
              <a:rPr lang="en-US" sz="2000" dirty="0">
                <a:latin typeface="+mn-lt"/>
              </a:rPr>
              <a:t>y</a:t>
            </a:r>
            <a:r>
              <a:rPr lang="en-US" sz="2000" dirty="0" smtClean="0">
                <a:latin typeface="+mn-lt"/>
              </a:rPr>
              <a:t>-component</a:t>
            </a:r>
            <a:r>
              <a:rPr lang="en-US" sz="2000" dirty="0">
                <a:latin typeface="+mn-lt"/>
              </a:rPr>
              <a:t>: </a:t>
            </a:r>
            <a:r>
              <a:rPr lang="en-US" sz="2000" dirty="0" smtClean="0">
                <a:latin typeface="+mn-lt"/>
              </a:rPr>
              <a:t>vertical </a:t>
            </a:r>
            <a:r>
              <a:rPr lang="en-US" sz="2000" dirty="0">
                <a:latin typeface="+mn-lt"/>
              </a:rPr>
              <a:t>(i.e. along </a:t>
            </a:r>
            <a:r>
              <a:rPr lang="en-US" sz="2000" dirty="0" smtClean="0">
                <a:latin typeface="+mn-lt"/>
              </a:rPr>
              <a:t>y-axis)</a:t>
            </a:r>
          </a:p>
          <a:p>
            <a:pPr>
              <a:lnSpc>
                <a:spcPct val="100000"/>
              </a:lnSpc>
            </a:pPr>
            <a:endParaRPr lang="en-US" sz="2000" i="1" dirty="0">
              <a:latin typeface="+mn-lt"/>
            </a:endParaRPr>
          </a:p>
          <a:p>
            <a:pPr algn="ctr">
              <a:lnSpc>
                <a:spcPct val="100000"/>
              </a:lnSpc>
            </a:pPr>
            <a:r>
              <a:rPr lang="en-US" sz="1800" i="1" dirty="0" smtClean="0">
                <a:latin typeface="+mn-lt"/>
              </a:rPr>
              <a:t>[these two components will be independent]</a:t>
            </a:r>
            <a:endParaRPr lang="en-US" sz="1800" i="1" dirty="0">
              <a:latin typeface="+mn-lt"/>
            </a:endParaRPr>
          </a:p>
        </p:txBody>
      </p:sp>
      <p:cxnSp>
        <p:nvCxnSpPr>
          <p:cNvPr id="4102" name="Straight Connector 4101"/>
          <p:cNvCxnSpPr/>
          <p:nvPr/>
        </p:nvCxnSpPr>
        <p:spPr>
          <a:xfrm>
            <a:off x="414781" y="3864990"/>
            <a:ext cx="11569017" cy="0"/>
          </a:xfrm>
          <a:prstGeom prst="line">
            <a:avLst/>
          </a:prstGeom>
          <a:ln w="28575">
            <a:prstDash val="dashDot"/>
          </a:ln>
        </p:spPr>
        <p:style>
          <a:lnRef idx="1">
            <a:schemeClr val="accent1"/>
          </a:lnRef>
          <a:fillRef idx="0">
            <a:schemeClr val="accent1"/>
          </a:fillRef>
          <a:effectRef idx="0">
            <a:schemeClr val="accent1"/>
          </a:effectRef>
          <a:fontRef idx="minor">
            <a:schemeClr val="tx1"/>
          </a:fontRef>
        </p:style>
      </p:cxnSp>
      <p:grpSp>
        <p:nvGrpSpPr>
          <p:cNvPr id="4106" name="Group 4105"/>
          <p:cNvGrpSpPr/>
          <p:nvPr/>
        </p:nvGrpSpPr>
        <p:grpSpPr>
          <a:xfrm>
            <a:off x="6096000" y="4072522"/>
            <a:ext cx="5507021" cy="2203201"/>
            <a:chOff x="6096000" y="4072522"/>
            <a:chExt cx="5507021" cy="2203201"/>
          </a:xfrm>
        </p:grpSpPr>
        <p:grpSp>
          <p:nvGrpSpPr>
            <p:cNvPr id="4099" name="Group 4098"/>
            <p:cNvGrpSpPr/>
            <p:nvPr/>
          </p:nvGrpSpPr>
          <p:grpSpPr>
            <a:xfrm>
              <a:off x="6096000" y="4072522"/>
              <a:ext cx="5507021" cy="2203201"/>
              <a:chOff x="5643729" y="4139400"/>
              <a:chExt cx="5507021" cy="2203201"/>
            </a:xfrm>
          </p:grpSpPr>
          <p:grpSp>
            <p:nvGrpSpPr>
              <p:cNvPr id="53" name="Group 52"/>
              <p:cNvGrpSpPr/>
              <p:nvPr/>
            </p:nvGrpSpPr>
            <p:grpSpPr>
              <a:xfrm>
                <a:off x="5643729" y="4139400"/>
                <a:ext cx="4682258" cy="2203201"/>
                <a:chOff x="1479665" y="1842221"/>
                <a:chExt cx="4682258" cy="2203201"/>
              </a:xfrm>
            </p:grpSpPr>
            <p:cxnSp>
              <p:nvCxnSpPr>
                <p:cNvPr id="54" name="Straight Connector 53"/>
                <p:cNvCxnSpPr/>
                <p:nvPr/>
              </p:nvCxnSpPr>
              <p:spPr>
                <a:xfrm>
                  <a:off x="1878309" y="2133508"/>
                  <a:ext cx="367" cy="189816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1479665" y="3465377"/>
                  <a:ext cx="133835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6" name="Text Box 2"/>
                <p:cNvSpPr txBox="1">
                  <a:spLocks noChangeArrowheads="1"/>
                </p:cNvSpPr>
                <p:nvPr/>
              </p:nvSpPr>
              <p:spPr bwMode="auto">
                <a:xfrm>
                  <a:off x="1620957" y="1842221"/>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7" name="Text Box 2"/>
                <p:cNvSpPr txBox="1">
                  <a:spLocks noChangeArrowheads="1"/>
                </p:cNvSpPr>
                <p:nvPr/>
              </p:nvSpPr>
              <p:spPr bwMode="auto">
                <a:xfrm>
                  <a:off x="2858355" y="3259777"/>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x</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58" name="Straight Arrow Connector 57"/>
                <p:cNvCxnSpPr/>
                <p:nvPr/>
              </p:nvCxnSpPr>
              <p:spPr>
                <a:xfrm flipV="1">
                  <a:off x="1878676" y="2502131"/>
                  <a:ext cx="540328" cy="96324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9" name="Text Box 2"/>
                    <p:cNvSpPr txBox="1">
                      <a:spLocks noChangeArrowheads="1"/>
                    </p:cNvSpPr>
                    <p:nvPr/>
                  </p:nvSpPr>
                  <p:spPr bwMode="auto">
                    <a:xfrm>
                      <a:off x="5843592" y="3536261"/>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1600" i="1" dirty="0" smtClean="0">
                                    <a:solidFill>
                                      <a:schemeClr val="accent2"/>
                                    </a:solidFill>
                                    <a:effectLst/>
                                    <a:latin typeface="Cambria Math" panose="02040503050406030204" pitchFamily="18" charset="0"/>
                                    <a:cs typeface="Times New Roman" panose="02020603050405020304" pitchFamily="18" charset="0"/>
                                  </a:rPr>
                                </m:ctrlPr>
                              </m:accPr>
                              <m:e>
                                <m:sSub>
                                  <m:sSubPr>
                                    <m:ctrlPr>
                                      <a:rPr lang="en-US" sz="1600" b="0" i="1" dirty="0" smtClean="0">
                                        <a:solidFill>
                                          <a:schemeClr val="accent2"/>
                                        </a:solidFill>
                                        <a:effectLst/>
                                        <a:latin typeface="Cambria Math" panose="02040503050406030204" pitchFamily="18" charset="0"/>
                                        <a:cs typeface="Times New Roman" panose="02020603050405020304" pitchFamily="18" charset="0"/>
                                      </a:rPr>
                                    </m:ctrlPr>
                                  </m:sSubPr>
                                  <m:e>
                                    <m:r>
                                      <a:rPr lang="en-US" sz="1600" b="0" i="1" dirty="0" smtClean="0">
                                        <a:solidFill>
                                          <a:schemeClr val="accent2"/>
                                        </a:solidFill>
                                        <a:effectLst/>
                                        <a:latin typeface="Cambria Math" panose="02040503050406030204" pitchFamily="18" charset="0"/>
                                        <a:cs typeface="Times New Roman" panose="02020603050405020304" pitchFamily="18" charset="0"/>
                                      </a:rPr>
                                      <m:t>𝐴</m:t>
                                    </m:r>
                                  </m:e>
                                  <m:sub>
                                    <m:r>
                                      <a:rPr lang="en-US" sz="1600" b="0" i="1" dirty="0" smtClean="0">
                                        <a:solidFill>
                                          <a:schemeClr val="accent2"/>
                                        </a:solidFill>
                                        <a:effectLst/>
                                        <a:latin typeface="Cambria Math" panose="02040503050406030204" pitchFamily="18" charset="0"/>
                                        <a:cs typeface="Times New Roman" panose="02020603050405020304" pitchFamily="18" charset="0"/>
                                      </a:rPr>
                                      <m:t>𝑥</m:t>
                                    </m:r>
                                  </m:sub>
                                </m:sSub>
                              </m:e>
                            </m:acc>
                          </m:oMath>
                        </m:oMathPara>
                      </a14:m>
                      <a:endParaRPr lang="en-US" sz="16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59" name="Text Box 2"/>
                    <p:cNvSpPr txBox="1">
                      <a:spLocks noRot="1" noChangeAspect="1" noMove="1" noResize="1" noEditPoints="1" noAdjustHandles="1" noChangeArrowheads="1" noChangeShapeType="1" noTextEdit="1"/>
                    </p:cNvSpPr>
                    <p:nvPr/>
                  </p:nvSpPr>
                  <p:spPr bwMode="auto">
                    <a:xfrm>
                      <a:off x="5843592" y="3536261"/>
                      <a:ext cx="318331" cy="509161"/>
                    </a:xfrm>
                    <a:prstGeom prst="rect">
                      <a:avLst/>
                    </a:prstGeom>
                    <a:blipFill>
                      <a:blip r:embed="rId13"/>
                      <a:stretch>
                        <a:fillRect r="-1923"/>
                      </a:stretch>
                    </a:blipFill>
                    <a:ln w="9525">
                      <a:noFill/>
                      <a:miter lim="800000"/>
                      <a:headEnd/>
                      <a:tailEnd/>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60" name="Right Arrow 59"/>
                  <p:cNvSpPr/>
                  <p:nvPr/>
                </p:nvSpPr>
                <p:spPr>
                  <a:xfrm>
                    <a:off x="7476523" y="4826333"/>
                    <a:ext cx="1786196" cy="777445"/>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dirty="0" smtClean="0"/>
                      <a:t>Decompose </a:t>
                    </a:r>
                    <a14:m>
                      <m:oMath xmlns:m="http://schemas.openxmlformats.org/officeDocument/2006/math">
                        <m:acc>
                          <m:accPr>
                            <m:chr m:val="⃗"/>
                            <m:ctrlPr>
                              <a:rPr lang="en-US" sz="1200" b="0" i="1" smtClean="0">
                                <a:latin typeface="Cambria Math" panose="02040503050406030204" pitchFamily="18" charset="0"/>
                              </a:rPr>
                            </m:ctrlPr>
                          </m:accPr>
                          <m:e>
                            <m:r>
                              <a:rPr lang="en-US" sz="1200" b="0" i="1" smtClean="0">
                                <a:latin typeface="Cambria Math" panose="02040503050406030204" pitchFamily="18" charset="0"/>
                              </a:rPr>
                              <m:t>𝐴</m:t>
                            </m:r>
                          </m:e>
                        </m:acc>
                      </m:oMath>
                    </a14:m>
                    <a:r>
                      <a:rPr lang="en-US" sz="1200" dirty="0" smtClean="0"/>
                      <a:t> into x and y components</a:t>
                    </a:r>
                    <a:endParaRPr lang="en-US" sz="1200" dirty="0"/>
                  </a:p>
                </p:txBody>
              </p:sp>
            </mc:Choice>
            <mc:Fallback xmlns="">
              <p:sp>
                <p:nvSpPr>
                  <p:cNvPr id="60" name="Right Arrow 59"/>
                  <p:cNvSpPr>
                    <a:spLocks noRot="1" noChangeAspect="1" noMove="1" noResize="1" noEditPoints="1" noAdjustHandles="1" noChangeArrowheads="1" noChangeShapeType="1" noTextEdit="1"/>
                  </p:cNvSpPr>
                  <p:nvPr/>
                </p:nvSpPr>
                <p:spPr>
                  <a:xfrm>
                    <a:off x="7476523" y="4826333"/>
                    <a:ext cx="1786196" cy="777445"/>
                  </a:xfrm>
                  <a:prstGeom prst="rightArrow">
                    <a:avLst/>
                  </a:prstGeom>
                  <a:blipFill>
                    <a:blip r:embed="rId14"/>
                    <a:stretch>
                      <a:fillRect/>
                    </a:stretch>
                  </a:blipFill>
                </p:spPr>
                <p:txBody>
                  <a:bodyPr/>
                  <a:lstStyle/>
                  <a:p>
                    <a:r>
                      <a:rPr lang="en-US">
                        <a:noFill/>
                      </a:rPr>
                      <a:t> </a:t>
                    </a:r>
                  </a:p>
                </p:txBody>
              </p:sp>
            </mc:Fallback>
          </mc:AlternateContent>
          <p:grpSp>
            <p:nvGrpSpPr>
              <p:cNvPr id="61" name="Group 60"/>
              <p:cNvGrpSpPr/>
              <p:nvPr/>
            </p:nvGrpSpPr>
            <p:grpSpPr>
              <a:xfrm>
                <a:off x="9453729" y="4178803"/>
                <a:ext cx="1697021" cy="2150049"/>
                <a:chOff x="1479665" y="1881624"/>
                <a:chExt cx="1697021" cy="2150049"/>
              </a:xfrm>
            </p:grpSpPr>
            <p:cxnSp>
              <p:nvCxnSpPr>
                <p:cNvPr id="62" name="Straight Connector 61"/>
                <p:cNvCxnSpPr/>
                <p:nvPr/>
              </p:nvCxnSpPr>
              <p:spPr>
                <a:xfrm>
                  <a:off x="1878309" y="2133508"/>
                  <a:ext cx="367" cy="189816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1479665" y="3465377"/>
                  <a:ext cx="133835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4" name="Text Box 2"/>
                <p:cNvSpPr txBox="1">
                  <a:spLocks noChangeArrowheads="1"/>
                </p:cNvSpPr>
                <p:nvPr/>
              </p:nvSpPr>
              <p:spPr bwMode="auto">
                <a:xfrm>
                  <a:off x="1654028" y="1881624"/>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5" name="Text Box 2"/>
                <p:cNvSpPr txBox="1">
                  <a:spLocks noChangeArrowheads="1"/>
                </p:cNvSpPr>
                <p:nvPr/>
              </p:nvSpPr>
              <p:spPr bwMode="auto">
                <a:xfrm>
                  <a:off x="2858355" y="3259777"/>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x</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cxnSp>
            <p:nvCxnSpPr>
              <p:cNvPr id="68" name="Straight Arrow Connector 67"/>
              <p:cNvCxnSpPr/>
              <p:nvPr/>
            </p:nvCxnSpPr>
            <p:spPr>
              <a:xfrm flipV="1">
                <a:off x="9872981" y="5763795"/>
                <a:ext cx="633561" cy="0"/>
              </a:xfrm>
              <a:prstGeom prst="straightConnector1">
                <a:avLst/>
              </a:prstGeom>
              <a:ln w="539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flipV="1">
                <a:off x="10480904" y="4868790"/>
                <a:ext cx="0" cy="914400"/>
              </a:xfrm>
              <a:prstGeom prst="straightConnector1">
                <a:avLst/>
              </a:prstGeom>
              <a:ln w="539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4" name="Text Box 2"/>
                  <p:cNvSpPr txBox="1">
                    <a:spLocks noChangeArrowheads="1"/>
                  </p:cNvSpPr>
                  <p:nvPr/>
                </p:nvSpPr>
                <p:spPr bwMode="auto">
                  <a:xfrm>
                    <a:off x="10533101" y="5094617"/>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1600" i="1" dirty="0" smtClean="0">
                                  <a:solidFill>
                                    <a:schemeClr val="accent2"/>
                                  </a:solidFill>
                                  <a:effectLst/>
                                  <a:latin typeface="Cambria Math" panose="02040503050406030204" pitchFamily="18" charset="0"/>
                                  <a:cs typeface="Times New Roman" panose="02020603050405020304" pitchFamily="18" charset="0"/>
                                </a:rPr>
                              </m:ctrlPr>
                            </m:accPr>
                            <m:e>
                              <m:sSub>
                                <m:sSubPr>
                                  <m:ctrlPr>
                                    <a:rPr lang="en-US" sz="1600" b="0" i="1" dirty="0" smtClean="0">
                                      <a:solidFill>
                                        <a:schemeClr val="accent2"/>
                                      </a:solidFill>
                                      <a:effectLst/>
                                      <a:latin typeface="Cambria Math" panose="02040503050406030204" pitchFamily="18" charset="0"/>
                                      <a:cs typeface="Times New Roman" panose="02020603050405020304" pitchFamily="18" charset="0"/>
                                    </a:rPr>
                                  </m:ctrlPr>
                                </m:sSubPr>
                                <m:e>
                                  <m:r>
                                    <a:rPr lang="en-US" sz="1600" b="0" i="1" dirty="0" smtClean="0">
                                      <a:solidFill>
                                        <a:schemeClr val="accent2"/>
                                      </a:solidFill>
                                      <a:effectLst/>
                                      <a:latin typeface="Cambria Math" panose="02040503050406030204" pitchFamily="18" charset="0"/>
                                      <a:cs typeface="Times New Roman" panose="02020603050405020304" pitchFamily="18" charset="0"/>
                                    </a:rPr>
                                    <m:t>𝐴</m:t>
                                  </m:r>
                                </m:e>
                                <m:sub>
                                  <m:r>
                                    <a:rPr lang="en-US" sz="1600" b="0" i="1" dirty="0" smtClean="0">
                                      <a:solidFill>
                                        <a:schemeClr val="accent2"/>
                                      </a:solidFill>
                                      <a:effectLst/>
                                      <a:latin typeface="Cambria Math" panose="02040503050406030204" pitchFamily="18" charset="0"/>
                                      <a:cs typeface="Times New Roman" panose="02020603050405020304" pitchFamily="18" charset="0"/>
                                    </a:rPr>
                                    <m:t>𝑦</m:t>
                                  </m:r>
                                </m:sub>
                              </m:sSub>
                            </m:e>
                          </m:acc>
                        </m:oMath>
                      </m:oMathPara>
                    </a14:m>
                    <a:endParaRPr lang="en-US" sz="16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74" name="Text Box 2"/>
                  <p:cNvSpPr txBox="1">
                    <a:spLocks noRot="1" noChangeAspect="1" noMove="1" noResize="1" noEditPoints="1" noAdjustHandles="1" noChangeArrowheads="1" noChangeShapeType="1" noTextEdit="1"/>
                  </p:cNvSpPr>
                  <p:nvPr/>
                </p:nvSpPr>
                <p:spPr bwMode="auto">
                  <a:xfrm>
                    <a:off x="10533101" y="5094617"/>
                    <a:ext cx="318331" cy="509161"/>
                  </a:xfrm>
                  <a:prstGeom prst="rect">
                    <a:avLst/>
                  </a:prstGeom>
                  <a:blipFill>
                    <a:blip r:embed="rId15"/>
                    <a:stretch>
                      <a:fillRect r="-3846"/>
                    </a:stretch>
                  </a:blipFill>
                  <a:ln w="9525">
                    <a:noFill/>
                    <a:miter lim="800000"/>
                    <a:headEnd/>
                    <a:tailEnd/>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1" name="Text Box 2"/>
                <p:cNvSpPr txBox="1">
                  <a:spLocks noChangeArrowheads="1"/>
                </p:cNvSpPr>
                <p:nvPr/>
              </p:nvSpPr>
              <p:spPr bwMode="auto">
                <a:xfrm>
                  <a:off x="6866667" y="5018384"/>
                  <a:ext cx="318331"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2000" i="1" dirty="0" smtClean="0">
                                <a:solidFill>
                                  <a:srgbClr val="FF0000"/>
                                </a:solidFill>
                                <a:effectLst/>
                                <a:latin typeface="Cambria Math" panose="02040503050406030204" pitchFamily="18" charset="0"/>
                                <a:cs typeface="Times New Roman" panose="02020603050405020304" pitchFamily="18" charset="0"/>
                              </a:rPr>
                            </m:ctrlPr>
                          </m:accPr>
                          <m:e>
                            <m:r>
                              <a:rPr lang="en-US" sz="2000" b="0" i="1" dirty="0" smtClean="0">
                                <a:solidFill>
                                  <a:srgbClr val="FF0000"/>
                                </a:solidFill>
                                <a:effectLst/>
                                <a:latin typeface="Cambria Math" panose="02040503050406030204" pitchFamily="18" charset="0"/>
                                <a:cs typeface="Times New Roman" panose="02020603050405020304" pitchFamily="18" charset="0"/>
                              </a:rPr>
                              <m:t>𝐴</m:t>
                            </m:r>
                          </m:e>
                        </m:acc>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81" name="Text Box 2"/>
                <p:cNvSpPr txBox="1">
                  <a:spLocks noRot="1" noChangeAspect="1" noMove="1" noResize="1" noEditPoints="1" noAdjustHandles="1" noChangeArrowheads="1" noChangeShapeType="1" noTextEdit="1"/>
                </p:cNvSpPr>
                <p:nvPr/>
              </p:nvSpPr>
              <p:spPr bwMode="auto">
                <a:xfrm>
                  <a:off x="6866667" y="5018384"/>
                  <a:ext cx="318331" cy="509161"/>
                </a:xfrm>
                <a:prstGeom prst="rect">
                  <a:avLst/>
                </a:prstGeom>
                <a:blipFill>
                  <a:blip r:embed="rId16"/>
                  <a:stretch>
                    <a:fillRect/>
                  </a:stretch>
                </a:blipFill>
                <a:ln w="9525">
                  <a:noFill/>
                  <a:miter lim="800000"/>
                  <a:headEnd/>
                  <a:tailEnd/>
                </a:ln>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198262020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500"/>
                                        <p:tgtEl>
                                          <p:spTgt spid="48"/>
                                        </p:tgtEl>
                                      </p:cBhvr>
                                    </p:animEffect>
                                  </p:childTnLst>
                                </p:cTn>
                              </p:par>
                              <p:par>
                                <p:cTn id="8" presetID="1" presetClass="entr" presetSubtype="0" fill="hold" nodeType="withEffect">
                                  <p:stCondLst>
                                    <p:cond delay="500"/>
                                  </p:stCondLst>
                                  <p:childTnLst>
                                    <p:set>
                                      <p:cBhvr>
                                        <p:cTn id="9" dur="1" fill="hold">
                                          <p:stCondLst>
                                            <p:cond delay="0"/>
                                          </p:stCondLst>
                                        </p:cTn>
                                        <p:tgtEl>
                                          <p:spTgt spid="4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4102"/>
                                        </p:tgtEl>
                                        <p:attrNameLst>
                                          <p:attrName>style.visibility</p:attrName>
                                        </p:attrNameLst>
                                      </p:cBhvr>
                                      <p:to>
                                        <p:strVal val="visible"/>
                                      </p:to>
                                    </p:set>
                                    <p:animEffect transition="in" filter="wipe(left)">
                                      <p:cBhvr>
                                        <p:cTn id="18" dur="500"/>
                                        <p:tgtEl>
                                          <p:spTgt spid="410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up)">
                                      <p:cBhvr>
                                        <p:cTn id="23" dur="500"/>
                                        <p:tgtEl>
                                          <p:spTgt spid="52"/>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41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2" grpId="0" animBg="1"/>
    </p:bldLst>
  </p:timing>
  <p:extLst mod="1"/>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4001"/>
            <a:ext cx="10515600" cy="1325563"/>
          </a:xfrm>
        </p:spPr>
        <p:txBody>
          <a:bodyPr/>
          <a:lstStyle/>
          <a:p>
            <a:r>
              <a:rPr lang="en-US" b="1" dirty="0" smtClean="0"/>
              <a:t>Decomposing 2D </a:t>
            </a:r>
            <a:r>
              <a:rPr lang="en-US" b="1" dirty="0"/>
              <a:t>Vectors</a:t>
            </a:r>
          </a:p>
        </p:txBody>
      </p:sp>
      <p:sp>
        <p:nvSpPr>
          <p:cNvPr id="4" name="Slide Number Placeholder 3"/>
          <p:cNvSpPr>
            <a:spLocks noGrp="1"/>
          </p:cNvSpPr>
          <p:nvPr>
            <p:ph type="sldNum" sz="quarter" idx="12"/>
          </p:nvPr>
        </p:nvSpPr>
        <p:spPr>
          <a:xfrm>
            <a:off x="8610600" y="6356350"/>
            <a:ext cx="2743200" cy="365125"/>
          </a:xfrm>
        </p:spPr>
        <p:txBody>
          <a:bodyPr/>
          <a:lstStyle/>
          <a:p>
            <a:fld id="{D53E3F94-F532-4A3C-8342-C687332B96EC}" type="slidenum">
              <a:rPr lang="en-US" smtClean="0"/>
              <a:pPr/>
              <a:t>24</a:t>
            </a:fld>
            <a:endParaRPr lang="en-US"/>
          </a:p>
        </p:txBody>
      </p:sp>
      <p:grpSp>
        <p:nvGrpSpPr>
          <p:cNvPr id="15" name="Group 14"/>
          <p:cNvGrpSpPr/>
          <p:nvPr/>
        </p:nvGrpSpPr>
        <p:grpSpPr>
          <a:xfrm>
            <a:off x="8406609" y="874566"/>
            <a:ext cx="2872465" cy="5300691"/>
            <a:chOff x="7989993" y="822965"/>
            <a:chExt cx="2872465" cy="5300691"/>
          </a:xfrm>
        </p:grpSpPr>
        <p:pic>
          <p:nvPicPr>
            <p:cNvPr id="11" name="Picture 10"/>
            <p:cNvPicPr>
              <a:picLocks noChangeAspect="1"/>
            </p:cNvPicPr>
            <p:nvPr/>
          </p:nvPicPr>
          <p:blipFill>
            <a:blip r:embed="rId2"/>
            <a:stretch>
              <a:fillRect/>
            </a:stretch>
          </p:blipFill>
          <p:spPr>
            <a:xfrm rot="2087622">
              <a:off x="8250601" y="822965"/>
              <a:ext cx="2351250" cy="2476313"/>
            </a:xfrm>
            <a:prstGeom prst="rect">
              <a:avLst/>
            </a:prstGeom>
          </p:spPr>
        </p:pic>
        <p:pic>
          <p:nvPicPr>
            <p:cNvPr id="13" name="Picture 12"/>
            <p:cNvPicPr>
              <a:picLocks noChangeAspect="1"/>
            </p:cNvPicPr>
            <p:nvPr/>
          </p:nvPicPr>
          <p:blipFill rotWithShape="1">
            <a:blip r:embed="rId3"/>
            <a:srcRect r="45703"/>
            <a:stretch/>
          </p:blipFill>
          <p:spPr>
            <a:xfrm>
              <a:off x="7989993" y="3045836"/>
              <a:ext cx="2872465" cy="1422563"/>
            </a:xfrm>
            <a:prstGeom prst="rect">
              <a:avLst/>
            </a:prstGeom>
          </p:spPr>
        </p:pic>
        <p:pic>
          <p:nvPicPr>
            <p:cNvPr id="14" name="Picture 13"/>
            <p:cNvPicPr>
              <a:picLocks noChangeAspect="1"/>
            </p:cNvPicPr>
            <p:nvPr/>
          </p:nvPicPr>
          <p:blipFill rotWithShape="1">
            <a:blip r:embed="rId3"/>
            <a:srcRect l="55664"/>
            <a:stretch/>
          </p:blipFill>
          <p:spPr>
            <a:xfrm>
              <a:off x="8253464" y="4701093"/>
              <a:ext cx="2345521" cy="1422563"/>
            </a:xfrm>
            <a:prstGeom prst="rect">
              <a:avLst/>
            </a:prstGeom>
            <a:ln>
              <a:solidFill>
                <a:schemeClr val="tx1"/>
              </a:solidFill>
            </a:ln>
          </p:spPr>
        </p:pic>
      </p:grpSp>
      <p:pic>
        <p:nvPicPr>
          <p:cNvPr id="16" name="Picture 15"/>
          <p:cNvPicPr>
            <a:picLocks noChangeAspect="1"/>
          </p:cNvPicPr>
          <p:nvPr/>
        </p:nvPicPr>
        <p:blipFill>
          <a:blip r:embed="rId4">
            <a:duotone>
              <a:prstClr val="black"/>
              <a:srgbClr val="D9C3A5">
                <a:tint val="50000"/>
                <a:satMod val="180000"/>
              </a:srgbClr>
            </a:duotone>
          </a:blip>
          <a:stretch>
            <a:fillRect/>
          </a:stretch>
        </p:blipFill>
        <p:spPr>
          <a:xfrm>
            <a:off x="785247" y="1517467"/>
            <a:ext cx="7114580" cy="4606189"/>
          </a:xfrm>
          <a:prstGeom prst="rect">
            <a:avLst/>
          </a:prstGeom>
        </p:spPr>
      </p:pic>
    </p:spTree>
    <p:extLst>
      <p:ext uri="{BB962C8B-B14F-4D97-AF65-F5344CB8AC3E}">
        <p14:creationId xmlns:p14="http://schemas.microsoft.com/office/powerpoint/2010/main" val="21304337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Practice: Decomposing Vectors</a:t>
            </a:r>
          </a:p>
        </p:txBody>
      </p:sp>
      <p:sp>
        <p:nvSpPr>
          <p:cNvPr id="3" name="Content Placeholder 2"/>
          <p:cNvSpPr>
            <a:spLocks noGrp="1"/>
          </p:cNvSpPr>
          <p:nvPr>
            <p:ph idx="1"/>
          </p:nvPr>
        </p:nvSpPr>
        <p:spPr>
          <a:xfrm>
            <a:off x="838200" y="1506753"/>
            <a:ext cx="10515600" cy="910984"/>
          </a:xfrm>
        </p:spPr>
        <p:txBody>
          <a:bodyPr/>
          <a:lstStyle/>
          <a:p>
            <a:pPr marL="0" indent="0">
              <a:buNone/>
            </a:pPr>
            <a:r>
              <a:rPr lang="en-US" dirty="0"/>
              <a:t>A bird flies at an angle of </a:t>
            </a:r>
            <a:r>
              <a:rPr lang="en-US" b="1" dirty="0"/>
              <a:t>120 degrees CCW </a:t>
            </a:r>
            <a:r>
              <a:rPr lang="en-US" dirty="0"/>
              <a:t>from the +</a:t>
            </a:r>
            <a:r>
              <a:rPr lang="en-US" b="1" dirty="0"/>
              <a:t>x-axis</a:t>
            </a:r>
            <a:r>
              <a:rPr lang="en-US" dirty="0"/>
              <a:t> at </a:t>
            </a:r>
            <a:r>
              <a:rPr lang="en-US" b="1" dirty="0"/>
              <a:t>8 m/s</a:t>
            </a:r>
            <a:r>
              <a:rPr lang="en-US" dirty="0"/>
              <a:t>. What are the x- and y- components of its velocity?</a:t>
            </a:r>
          </a:p>
        </p:txBody>
      </p:sp>
      <p:sp>
        <p:nvSpPr>
          <p:cNvPr id="4" name="Slide Number Placeholder 3"/>
          <p:cNvSpPr>
            <a:spLocks noGrp="1"/>
          </p:cNvSpPr>
          <p:nvPr>
            <p:ph type="sldNum" sz="quarter" idx="12"/>
          </p:nvPr>
        </p:nvSpPr>
        <p:spPr/>
        <p:txBody>
          <a:bodyPr/>
          <a:lstStyle/>
          <a:p>
            <a:fld id="{D53E3F94-F532-4A3C-8342-C687332B96EC}" type="slidenum">
              <a:rPr lang="en-US" smtClean="0"/>
              <a:t>25</a:t>
            </a:fld>
            <a:endParaRPr lang="en-US"/>
          </a:p>
        </p:txBody>
      </p:sp>
      <p:grpSp>
        <p:nvGrpSpPr>
          <p:cNvPr id="34" name="Group 33"/>
          <p:cNvGrpSpPr/>
          <p:nvPr/>
        </p:nvGrpSpPr>
        <p:grpSpPr>
          <a:xfrm>
            <a:off x="1697432" y="3907574"/>
            <a:ext cx="896838" cy="605650"/>
            <a:chOff x="2061987" y="3783904"/>
            <a:chExt cx="1367015" cy="923168"/>
          </a:xfrm>
        </p:grpSpPr>
        <p:sp>
          <p:nvSpPr>
            <p:cNvPr id="32" name="Arc 31"/>
            <p:cNvSpPr/>
            <p:nvPr/>
          </p:nvSpPr>
          <p:spPr>
            <a:xfrm rot="20264264">
              <a:off x="2061987" y="3783904"/>
              <a:ext cx="1367015" cy="923168"/>
            </a:xfrm>
            <a:prstGeom prst="arc">
              <a:avLst>
                <a:gd name="adj1" fmla="val 11540428"/>
                <a:gd name="adj2" fmla="val 16211701"/>
              </a:avLst>
            </a:prstGeom>
            <a:ln>
              <a:solidFill>
                <a:schemeClr val="accent6"/>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3" name="TextBox 32"/>
                <p:cNvSpPr txBox="1"/>
                <p:nvPr/>
              </p:nvSpPr>
              <p:spPr>
                <a:xfrm>
                  <a:off x="2142132" y="3865236"/>
                  <a:ext cx="609855"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smtClean="0">
                            <a:solidFill>
                              <a:schemeClr val="accent6"/>
                            </a:solidFill>
                            <a:latin typeface="Cambria Math" panose="02040503050406030204" pitchFamily="18" charset="0"/>
                          </a:rPr>
                          <m:t>6</m:t>
                        </m:r>
                        <m:r>
                          <a:rPr lang="en-US" sz="1600" b="0" i="1" smtClean="0">
                            <a:solidFill>
                              <a:schemeClr val="accent6"/>
                            </a:solidFill>
                            <a:latin typeface="Cambria Math" panose="02040503050406030204" pitchFamily="18" charset="0"/>
                          </a:rPr>
                          <m:t>0</m:t>
                        </m:r>
                        <m:r>
                          <a:rPr lang="en-US" sz="1600" b="0" i="1" smtClean="0">
                            <a:solidFill>
                              <a:schemeClr val="accent6"/>
                            </a:solidFill>
                            <a:latin typeface="Cambria Math" panose="02040503050406030204" pitchFamily="18" charset="0"/>
                            <a:ea typeface="Cambria Math" panose="02040503050406030204" pitchFamily="18" charset="0"/>
                          </a:rPr>
                          <m:t>°</m:t>
                        </m:r>
                      </m:oMath>
                    </m:oMathPara>
                  </a14:m>
                  <a:endParaRPr lang="en-US" sz="1600" dirty="0">
                    <a:solidFill>
                      <a:schemeClr val="accent6"/>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2142132" y="3865236"/>
                  <a:ext cx="609855" cy="338554"/>
                </a:xfrm>
                <a:prstGeom prst="rect">
                  <a:avLst/>
                </a:prstGeom>
                <a:blipFill>
                  <a:blip r:embed="rId5"/>
                  <a:stretch>
                    <a:fillRect r="-13636" b="-38889"/>
                  </a:stretch>
                </a:blipFill>
              </p:spPr>
              <p:txBody>
                <a:bodyPr/>
                <a:lstStyle/>
                <a:p>
                  <a:r>
                    <a:rPr lang="en-US">
                      <a:noFill/>
                    </a:rPr>
                    <a:t> </a:t>
                  </a:r>
                </a:p>
              </p:txBody>
            </p:sp>
          </mc:Fallback>
        </mc:AlternateContent>
      </p:grpSp>
      <p:grpSp>
        <p:nvGrpSpPr>
          <p:cNvPr id="41" name="Group 40"/>
          <p:cNvGrpSpPr/>
          <p:nvPr/>
        </p:nvGrpSpPr>
        <p:grpSpPr>
          <a:xfrm>
            <a:off x="1267879" y="3094865"/>
            <a:ext cx="1097280" cy="1199188"/>
            <a:chOff x="1953806" y="3187855"/>
            <a:chExt cx="1097280" cy="1199188"/>
          </a:xfrm>
        </p:grpSpPr>
        <p:cxnSp>
          <p:nvCxnSpPr>
            <p:cNvPr id="35" name="Straight Connector 34"/>
            <p:cNvCxnSpPr/>
            <p:nvPr/>
          </p:nvCxnSpPr>
          <p:spPr>
            <a:xfrm flipH="1">
              <a:off x="1953806" y="4373123"/>
              <a:ext cx="1097280" cy="1174"/>
            </a:xfrm>
            <a:prstGeom prst="line">
              <a:avLst/>
            </a:prstGeom>
            <a:ln w="38100">
              <a:solidFill>
                <a:srgbClr val="FF0000"/>
              </a:solidFill>
              <a:prstDash val="sysDash"/>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38" name="Straight Connector 37"/>
            <p:cNvCxnSpPr/>
            <p:nvPr/>
          </p:nvCxnSpPr>
          <p:spPr>
            <a:xfrm flipH="1" flipV="1">
              <a:off x="1953806" y="3187855"/>
              <a:ext cx="14053" cy="1199188"/>
            </a:xfrm>
            <a:prstGeom prst="line">
              <a:avLst/>
            </a:prstGeom>
            <a:ln w="38100">
              <a:solidFill>
                <a:srgbClr val="FF0000"/>
              </a:solidFill>
              <a:prstDash val="sysDash"/>
              <a:headEnd type="none" w="med" len="med"/>
              <a:tailEnd type="arrow" w="med" len="med"/>
            </a:ln>
          </p:spPr>
          <p:style>
            <a:lnRef idx="1">
              <a:schemeClr val="dk1"/>
            </a:lnRef>
            <a:fillRef idx="0">
              <a:schemeClr val="dk1"/>
            </a:fillRef>
            <a:effectRef idx="0">
              <a:schemeClr val="dk1"/>
            </a:effectRef>
            <a:fontRef idx="minor">
              <a:schemeClr val="tx1"/>
            </a:fontRef>
          </p:style>
        </p:cxnSp>
      </p:grpSp>
      <p:grpSp>
        <p:nvGrpSpPr>
          <p:cNvPr id="46" name="Group 45"/>
          <p:cNvGrpSpPr/>
          <p:nvPr/>
        </p:nvGrpSpPr>
        <p:grpSpPr>
          <a:xfrm>
            <a:off x="838200" y="2721814"/>
            <a:ext cx="2988641" cy="3144478"/>
            <a:chOff x="838200" y="2721814"/>
            <a:chExt cx="2988641" cy="3144478"/>
          </a:xfrm>
        </p:grpSpPr>
        <p:grpSp>
          <p:nvGrpSpPr>
            <p:cNvPr id="16" name="Group 15"/>
            <p:cNvGrpSpPr/>
            <p:nvPr/>
          </p:nvGrpSpPr>
          <p:grpSpPr>
            <a:xfrm>
              <a:off x="838200" y="2721814"/>
              <a:ext cx="2988641" cy="3144478"/>
              <a:chOff x="4063564" y="4576000"/>
              <a:chExt cx="1905998" cy="2005383"/>
            </a:xfrm>
          </p:grpSpPr>
          <p:grpSp>
            <p:nvGrpSpPr>
              <p:cNvPr id="17" name="Group 16"/>
              <p:cNvGrpSpPr/>
              <p:nvPr/>
            </p:nvGrpSpPr>
            <p:grpSpPr>
              <a:xfrm>
                <a:off x="4063564" y="4576000"/>
                <a:ext cx="1905998" cy="2005383"/>
                <a:chOff x="4063564" y="4576000"/>
                <a:chExt cx="1905998" cy="2005383"/>
              </a:xfrm>
            </p:grpSpPr>
            <p:grpSp>
              <p:nvGrpSpPr>
                <p:cNvPr id="19" name="Group 18"/>
                <p:cNvGrpSpPr/>
                <p:nvPr/>
              </p:nvGrpSpPr>
              <p:grpSpPr>
                <a:xfrm>
                  <a:off x="4063564" y="4576000"/>
                  <a:ext cx="1905998" cy="2005383"/>
                  <a:chOff x="4065586" y="1945494"/>
                  <a:chExt cx="1905998" cy="2005383"/>
                </a:xfrm>
              </p:grpSpPr>
              <mc:AlternateContent xmlns:mc="http://schemas.openxmlformats.org/markup-compatibility/2006" xmlns:a14="http://schemas.microsoft.com/office/drawing/2010/main">
                <mc:Choice Requires="a14">
                  <p:sp>
                    <p:nvSpPr>
                      <p:cNvPr id="21" name="TextBox 20"/>
                      <p:cNvSpPr txBox="1"/>
                      <p:nvPr/>
                    </p:nvSpPr>
                    <p:spPr>
                      <a:xfrm>
                        <a:off x="4899537" y="2582391"/>
                        <a:ext cx="747010" cy="21591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smtClean="0">
                                  <a:solidFill>
                                    <a:schemeClr val="accent1">
                                      <a:lumMod val="75000"/>
                                    </a:schemeClr>
                                  </a:solidFill>
                                  <a:latin typeface="Cambria Math" panose="02040503050406030204" pitchFamily="18" charset="0"/>
                                </a:rPr>
                                <m:t>1</m:t>
                              </m:r>
                              <m:r>
                                <a:rPr lang="en-US" sz="1600" b="0" i="1" smtClean="0">
                                  <a:solidFill>
                                    <a:schemeClr val="accent1">
                                      <a:lumMod val="75000"/>
                                    </a:schemeClr>
                                  </a:solidFill>
                                  <a:latin typeface="Cambria Math" panose="02040503050406030204" pitchFamily="18" charset="0"/>
                                </a:rPr>
                                <m:t>20</m:t>
                              </m:r>
                              <m:r>
                                <a:rPr lang="en-US" sz="1600" b="0" i="1" smtClean="0">
                                  <a:solidFill>
                                    <a:schemeClr val="accent1">
                                      <a:lumMod val="75000"/>
                                    </a:schemeClr>
                                  </a:solidFill>
                                  <a:latin typeface="Cambria Math" panose="02040503050406030204" pitchFamily="18" charset="0"/>
                                  <a:ea typeface="Cambria Math" panose="02040503050406030204" pitchFamily="18" charset="0"/>
                                </a:rPr>
                                <m:t>°</m:t>
                              </m:r>
                            </m:oMath>
                          </m:oMathPara>
                        </a14:m>
                        <a:endParaRPr lang="en-US" sz="1600" dirty="0">
                          <a:solidFill>
                            <a:schemeClr val="accent1">
                              <a:lumMod val="75000"/>
                            </a:schemeClr>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4899537" y="2582391"/>
                        <a:ext cx="747010" cy="215912"/>
                      </a:xfrm>
                      <a:prstGeom prst="rect">
                        <a:avLst/>
                      </a:prstGeom>
                      <a:blipFill>
                        <a:blip r:embed="rId6"/>
                        <a:stretch>
                          <a:fillRect/>
                        </a:stretch>
                      </a:blipFill>
                    </p:spPr>
                    <p:txBody>
                      <a:bodyPr/>
                      <a:lstStyle/>
                      <a:p>
                        <a:r>
                          <a:rPr lang="en-US">
                            <a:noFill/>
                          </a:rPr>
                          <a:t> </a:t>
                        </a:r>
                      </a:p>
                    </p:txBody>
                  </p:sp>
                </mc:Fallback>
              </mc:AlternateContent>
              <p:grpSp>
                <p:nvGrpSpPr>
                  <p:cNvPr id="27" name="Group 26"/>
                  <p:cNvGrpSpPr/>
                  <p:nvPr/>
                </p:nvGrpSpPr>
                <p:grpSpPr>
                  <a:xfrm>
                    <a:off x="4065586" y="1945494"/>
                    <a:ext cx="1905998" cy="2005383"/>
                    <a:chOff x="6860480" y="2660070"/>
                    <a:chExt cx="1493106" cy="1570967"/>
                  </a:xfrm>
                </p:grpSpPr>
                <p:cxnSp>
                  <p:nvCxnSpPr>
                    <p:cNvPr id="29" name="Straight Connector 28"/>
                    <p:cNvCxnSpPr/>
                    <p:nvPr/>
                  </p:nvCxnSpPr>
                  <p:spPr>
                    <a:xfrm>
                      <a:off x="7609668" y="2660070"/>
                      <a:ext cx="15498" cy="1570967"/>
                    </a:xfrm>
                    <a:prstGeom prst="line">
                      <a:avLst/>
                    </a:prstGeom>
                  </p:spPr>
                  <p:style>
                    <a:lnRef idx="1">
                      <a:schemeClr val="dk1"/>
                    </a:lnRef>
                    <a:fillRef idx="0">
                      <a:schemeClr val="dk1"/>
                    </a:fillRef>
                    <a:effectRef idx="0">
                      <a:schemeClr val="dk1"/>
                    </a:effectRef>
                    <a:fontRef idx="minor">
                      <a:schemeClr val="tx1"/>
                    </a:fontRef>
                  </p:style>
                </p:cxnSp>
                <p:cxnSp>
                  <p:nvCxnSpPr>
                    <p:cNvPr id="30" name="Straight Connector 29"/>
                    <p:cNvCxnSpPr/>
                    <p:nvPr/>
                  </p:nvCxnSpPr>
                  <p:spPr>
                    <a:xfrm>
                      <a:off x="6860480" y="3434797"/>
                      <a:ext cx="1493106" cy="0"/>
                    </a:xfrm>
                    <a:prstGeom prst="line">
                      <a:avLst/>
                    </a:prstGeom>
                  </p:spPr>
                  <p:style>
                    <a:lnRef idx="1">
                      <a:schemeClr val="dk1"/>
                    </a:lnRef>
                    <a:fillRef idx="0">
                      <a:schemeClr val="dk1"/>
                    </a:fillRef>
                    <a:effectRef idx="0">
                      <a:schemeClr val="dk1"/>
                    </a:effectRef>
                    <a:fontRef idx="minor">
                      <a:schemeClr val="tx1"/>
                    </a:fontRef>
                  </p:style>
                </p:cxnSp>
              </p:grpSp>
            </p:grpSp>
            <p:cxnSp>
              <p:nvCxnSpPr>
                <p:cNvPr id="20" name="Straight Connector 19"/>
                <p:cNvCxnSpPr/>
                <p:nvPr/>
              </p:nvCxnSpPr>
              <p:spPr>
                <a:xfrm flipH="1" flipV="1">
                  <a:off x="4355042" y="4813912"/>
                  <a:ext cx="688339" cy="747370"/>
                </a:xfrm>
                <a:prstGeom prst="line">
                  <a:avLst/>
                </a:prstGeom>
                <a:ln w="38100">
                  <a:solidFill>
                    <a:srgbClr val="FF0000"/>
                  </a:solidFill>
                  <a:headEnd type="none" w="med" len="med"/>
                  <a:tailEnd type="arrow" w="med" len="med"/>
                </a:ln>
              </p:spPr>
              <p:style>
                <a:lnRef idx="1">
                  <a:schemeClr val="dk1"/>
                </a:lnRef>
                <a:fillRef idx="0">
                  <a:schemeClr val="dk1"/>
                </a:fillRef>
                <a:effectRef idx="0">
                  <a:schemeClr val="dk1"/>
                </a:effectRef>
                <a:fontRef idx="minor">
                  <a:schemeClr val="tx1"/>
                </a:fontRef>
              </p:style>
            </p:cxnSp>
          </p:grpSp>
          <p:sp>
            <p:nvSpPr>
              <p:cNvPr id="18" name="Arc 17"/>
              <p:cNvSpPr/>
              <p:nvPr/>
            </p:nvSpPr>
            <p:spPr>
              <a:xfrm>
                <a:off x="4355042" y="5279241"/>
                <a:ext cx="871810" cy="588748"/>
              </a:xfrm>
              <a:prstGeom prst="arc">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42" name="TextBox 41"/>
            <p:cNvSpPr txBox="1"/>
            <p:nvPr/>
          </p:nvSpPr>
          <p:spPr>
            <a:xfrm>
              <a:off x="1475711" y="3051014"/>
              <a:ext cx="833123" cy="369332"/>
            </a:xfrm>
            <a:prstGeom prst="rect">
              <a:avLst/>
            </a:prstGeom>
            <a:noFill/>
          </p:spPr>
          <p:txBody>
            <a:bodyPr wrap="square" rtlCol="0">
              <a:spAutoFit/>
            </a:bodyPr>
            <a:lstStyle/>
            <a:p>
              <a:pPr algn="ctr"/>
              <a:r>
                <a:rPr lang="en-US" dirty="0">
                  <a:solidFill>
                    <a:srgbClr val="FF0000"/>
                  </a:solidFill>
                  <a:latin typeface="+mj-lt"/>
                </a:rPr>
                <a:t>8</a:t>
              </a:r>
              <a:r>
                <a:rPr lang="en-US" b="0" dirty="0">
                  <a:solidFill>
                    <a:srgbClr val="FF0000"/>
                  </a:solidFill>
                  <a:latin typeface="+mj-lt"/>
                </a:rPr>
                <a:t> m/s</a:t>
              </a:r>
              <a:endParaRPr lang="en-US" dirty="0">
                <a:solidFill>
                  <a:srgbClr val="FF0000"/>
                </a:solidFill>
              </a:endParaRPr>
            </a:p>
          </p:txBody>
        </p:sp>
      </p:grpSp>
      <mc:AlternateContent xmlns:mc="http://schemas.openxmlformats.org/markup-compatibility/2006" xmlns:a14="http://schemas.microsoft.com/office/drawing/2010/main">
        <mc:Choice Requires="a14">
          <p:sp>
            <p:nvSpPr>
              <p:cNvPr id="43" name="TextBox 42"/>
              <p:cNvSpPr txBox="1"/>
              <p:nvPr/>
            </p:nvSpPr>
            <p:spPr>
              <a:xfrm>
                <a:off x="4147730" y="2498855"/>
                <a:ext cx="7206069" cy="1200329"/>
              </a:xfrm>
              <a:prstGeom prst="rect">
                <a:avLst/>
              </a:prstGeom>
              <a:solidFill>
                <a:schemeClr val="bg1">
                  <a:lumMod val="85000"/>
                </a:schemeClr>
              </a:solidFill>
              <a:ln>
                <a:solidFill>
                  <a:schemeClr val="accent6"/>
                </a:solidFill>
              </a:ln>
            </p:spPr>
            <p:txBody>
              <a:bodyPr wrap="square" rtlCol="0">
                <a:spAutoFit/>
              </a:bodyPr>
              <a:lstStyle/>
              <a:p>
                <a:pPr marL="342900" indent="-342900">
                  <a:buFont typeface="Arial" panose="020B0604020202020204" pitchFamily="34" charset="0"/>
                  <a:buChar char="•"/>
                </a:pPr>
                <a:r>
                  <a:rPr lang="en-US" sz="2400" b="1" i="0" dirty="0"/>
                  <a:t>Using 60</a:t>
                </a:r>
                <a14:m>
                  <m:oMath xmlns:m="http://schemas.openxmlformats.org/officeDocument/2006/math">
                    <m:r>
                      <a:rPr lang="en-US" sz="2400" b="1" i="1" smtClean="0">
                        <a:latin typeface="Cambria Math" panose="02040503050406030204" pitchFamily="18" charset="0"/>
                        <a:ea typeface="Cambria Math" panose="02040503050406030204" pitchFamily="18" charset="0"/>
                      </a:rPr>
                      <m:t>°:</m:t>
                    </m:r>
                  </m:oMath>
                </a14:m>
                <a:endParaRPr lang="en-US" sz="2400" b="1" i="0" dirty="0"/>
              </a:p>
              <a:p>
                <a:r>
                  <a:rPr lang="en-US" sz="2400" i="0" dirty="0"/>
                  <a:t>x-component = -8 </a:t>
                </a:r>
                <a14:m>
                  <m:oMath xmlns:m="http://schemas.openxmlformats.org/officeDocument/2006/math">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cos</m:t>
                        </m:r>
                      </m:fName>
                      <m:e>
                        <m:r>
                          <a:rPr lang="en-US" sz="2400" b="0" i="1" smtClean="0">
                            <a:latin typeface="Cambria Math" panose="02040503050406030204" pitchFamily="18" charset="0"/>
                          </a:rPr>
                          <m:t>60</m:t>
                        </m:r>
                        <m:r>
                          <a:rPr lang="en-US" sz="2400" b="0" i="1" smtClean="0">
                            <a:latin typeface="Cambria Math" panose="02040503050406030204" pitchFamily="18" charset="0"/>
                            <a:ea typeface="Cambria Math" panose="02040503050406030204" pitchFamily="18" charset="0"/>
                          </a:rPr>
                          <m:t>°</m:t>
                        </m:r>
                      </m:e>
                    </m:func>
                  </m:oMath>
                </a14:m>
                <a:r>
                  <a:rPr lang="en-US" sz="2400" i="0" dirty="0"/>
                  <a:t> = </a:t>
                </a:r>
                <a:r>
                  <a:rPr lang="en-US" sz="2400" b="1" i="0" dirty="0"/>
                  <a:t>-4 m/s	</a:t>
                </a:r>
                <a:r>
                  <a:rPr lang="en-US" sz="2000" i="0" dirty="0"/>
                  <a:t>(pointing along –x axis)</a:t>
                </a:r>
                <a:endParaRPr lang="en-US" sz="2400" b="1" i="0" dirty="0"/>
              </a:p>
              <a:p>
                <a:r>
                  <a:rPr lang="en-US" sz="2400" dirty="0"/>
                  <a:t>y-component = +8 </a:t>
                </a:r>
                <a14:m>
                  <m:oMath xmlns:m="http://schemas.openxmlformats.org/officeDocument/2006/math">
                    <m:func>
                      <m:funcPr>
                        <m:ctrlPr>
                          <a:rPr lang="en-US" sz="2400" i="1">
                            <a:latin typeface="Cambria Math" panose="02040503050406030204" pitchFamily="18" charset="0"/>
                          </a:rPr>
                        </m:ctrlPr>
                      </m:funcPr>
                      <m:fName>
                        <m:r>
                          <m:rPr>
                            <m:sty m:val="p"/>
                          </m:rPr>
                          <a:rPr lang="en-US" sz="2400" b="0" i="0" smtClean="0">
                            <a:latin typeface="Cambria Math" panose="02040503050406030204" pitchFamily="18" charset="0"/>
                          </a:rPr>
                          <m:t>sin</m:t>
                        </m:r>
                      </m:fName>
                      <m:e>
                        <m:r>
                          <a:rPr lang="en-US" sz="2400" i="1">
                            <a:latin typeface="Cambria Math" panose="02040503050406030204" pitchFamily="18" charset="0"/>
                          </a:rPr>
                          <m:t>60</m:t>
                        </m:r>
                        <m:r>
                          <a:rPr lang="en-US" sz="2400" i="1">
                            <a:latin typeface="Cambria Math" panose="02040503050406030204" pitchFamily="18" charset="0"/>
                            <a:ea typeface="Cambria Math" panose="02040503050406030204" pitchFamily="18" charset="0"/>
                          </a:rPr>
                          <m:t>°</m:t>
                        </m:r>
                      </m:e>
                    </m:func>
                  </m:oMath>
                </a14:m>
                <a:r>
                  <a:rPr lang="en-US" sz="2400" dirty="0"/>
                  <a:t> = </a:t>
                </a:r>
                <a:r>
                  <a:rPr lang="en-US" sz="2400" b="1" dirty="0"/>
                  <a:t>6.93 m/s</a:t>
                </a:r>
              </a:p>
            </p:txBody>
          </p:sp>
        </mc:Choice>
        <mc:Fallback xmlns="">
          <p:sp>
            <p:nvSpPr>
              <p:cNvPr id="43" name="TextBox 42"/>
              <p:cNvSpPr txBox="1">
                <a:spLocks noRot="1" noChangeAspect="1" noMove="1" noResize="1" noEditPoints="1" noAdjustHandles="1" noChangeArrowheads="1" noChangeShapeType="1" noTextEdit="1"/>
              </p:cNvSpPr>
              <p:nvPr/>
            </p:nvSpPr>
            <p:spPr>
              <a:xfrm>
                <a:off x="4147730" y="2498855"/>
                <a:ext cx="7206069" cy="1200329"/>
              </a:xfrm>
              <a:prstGeom prst="rect">
                <a:avLst/>
              </a:prstGeom>
              <a:blipFill>
                <a:blip r:embed="rId7"/>
                <a:stretch>
                  <a:fillRect l="-1182" t="-3518" b="-10050"/>
                </a:stretch>
              </a:blipFill>
              <a:ln>
                <a:solidFill>
                  <a:schemeClr val="accent6"/>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TextBox 43"/>
              <p:cNvSpPr txBox="1"/>
              <p:nvPr/>
            </p:nvSpPr>
            <p:spPr>
              <a:xfrm>
                <a:off x="4147731" y="3840009"/>
                <a:ext cx="7206069" cy="1200329"/>
              </a:xfrm>
              <a:prstGeom prst="rect">
                <a:avLst/>
              </a:prstGeom>
              <a:solidFill>
                <a:schemeClr val="bg1">
                  <a:lumMod val="85000"/>
                </a:schemeClr>
              </a:solidFill>
              <a:ln>
                <a:solidFill>
                  <a:schemeClr val="accent6"/>
                </a:solidFill>
              </a:ln>
            </p:spPr>
            <p:txBody>
              <a:bodyPr wrap="square" rtlCol="0">
                <a:spAutoFit/>
              </a:bodyPr>
              <a:lstStyle/>
              <a:p>
                <a:pPr marL="342900" indent="-342900">
                  <a:buFont typeface="Arial" panose="020B0604020202020204" pitchFamily="34" charset="0"/>
                  <a:buChar char="•"/>
                </a:pPr>
                <a:r>
                  <a:rPr lang="en-US" sz="2400" b="1" i="0" dirty="0" smtClean="0"/>
                  <a:t>Using 30</a:t>
                </a:r>
                <a14:m>
                  <m:oMath xmlns:m="http://schemas.openxmlformats.org/officeDocument/2006/math">
                    <m:r>
                      <a:rPr lang="en-US" sz="2400" b="1" i="1" smtClean="0">
                        <a:latin typeface="Cambria Math" panose="02040503050406030204" pitchFamily="18" charset="0"/>
                        <a:ea typeface="Cambria Math" panose="02040503050406030204" pitchFamily="18" charset="0"/>
                      </a:rPr>
                      <m:t>°</m:t>
                    </m:r>
                  </m:oMath>
                </a14:m>
                <a:r>
                  <a:rPr lang="en-US" sz="2400" b="1" i="0" dirty="0"/>
                  <a:t> </a:t>
                </a:r>
                <a:r>
                  <a:rPr lang="en-US" sz="2000" i="0" dirty="0"/>
                  <a:t>(i.e. the complementary angle in the red triangle)</a:t>
                </a:r>
                <a:r>
                  <a:rPr lang="en-US" sz="2400" i="0" dirty="0"/>
                  <a:t> </a:t>
                </a:r>
              </a:p>
              <a:p>
                <a:r>
                  <a:rPr lang="en-US" sz="2400" i="0" dirty="0"/>
                  <a:t>x-component = -8 </a:t>
                </a:r>
                <a14:m>
                  <m:oMath xmlns:m="http://schemas.openxmlformats.org/officeDocument/2006/math">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sin</m:t>
                        </m:r>
                      </m:fName>
                      <m:e>
                        <m:r>
                          <a:rPr lang="en-US" sz="2400" b="0" i="1" smtClean="0">
                            <a:latin typeface="Cambria Math" panose="02040503050406030204" pitchFamily="18" charset="0"/>
                          </a:rPr>
                          <m:t>30</m:t>
                        </m:r>
                        <m:r>
                          <a:rPr lang="en-US" sz="2400" b="0" i="1" smtClean="0">
                            <a:latin typeface="Cambria Math" panose="02040503050406030204" pitchFamily="18" charset="0"/>
                            <a:ea typeface="Cambria Math" panose="02040503050406030204" pitchFamily="18" charset="0"/>
                          </a:rPr>
                          <m:t>°</m:t>
                        </m:r>
                      </m:e>
                    </m:func>
                  </m:oMath>
                </a14:m>
                <a:r>
                  <a:rPr lang="en-US" sz="2400" i="0" dirty="0"/>
                  <a:t> = </a:t>
                </a:r>
                <a:r>
                  <a:rPr lang="en-US" sz="2400" b="1" i="0" dirty="0"/>
                  <a:t>-4 m/s</a:t>
                </a:r>
              </a:p>
              <a:p>
                <a:r>
                  <a:rPr lang="en-US" sz="2400" dirty="0"/>
                  <a:t>y-component = +8 </a:t>
                </a:r>
                <a14:m>
                  <m:oMath xmlns:m="http://schemas.openxmlformats.org/officeDocument/2006/math">
                    <m:func>
                      <m:funcPr>
                        <m:ctrlPr>
                          <a:rPr lang="en-US" sz="2400" i="1">
                            <a:latin typeface="Cambria Math" panose="02040503050406030204" pitchFamily="18" charset="0"/>
                          </a:rPr>
                        </m:ctrlPr>
                      </m:funcPr>
                      <m:fName>
                        <m:r>
                          <m:rPr>
                            <m:sty m:val="p"/>
                          </m:rPr>
                          <a:rPr lang="en-US" sz="2400" b="0" i="0" smtClean="0">
                            <a:latin typeface="Cambria Math" panose="02040503050406030204" pitchFamily="18" charset="0"/>
                          </a:rPr>
                          <m:t>cos</m:t>
                        </m:r>
                      </m:fName>
                      <m:e>
                        <m:r>
                          <a:rPr lang="en-US" sz="2400" b="0" i="1" smtClean="0">
                            <a:latin typeface="Cambria Math" panose="02040503050406030204" pitchFamily="18" charset="0"/>
                          </a:rPr>
                          <m:t>3</m:t>
                        </m:r>
                        <m:r>
                          <a:rPr lang="en-US" sz="2400" i="1">
                            <a:latin typeface="Cambria Math" panose="02040503050406030204" pitchFamily="18" charset="0"/>
                          </a:rPr>
                          <m:t>0</m:t>
                        </m:r>
                        <m:r>
                          <a:rPr lang="en-US" sz="2400" i="1">
                            <a:latin typeface="Cambria Math" panose="02040503050406030204" pitchFamily="18" charset="0"/>
                            <a:ea typeface="Cambria Math" panose="02040503050406030204" pitchFamily="18" charset="0"/>
                          </a:rPr>
                          <m:t>°</m:t>
                        </m:r>
                      </m:e>
                    </m:func>
                  </m:oMath>
                </a14:m>
                <a:r>
                  <a:rPr lang="en-US" sz="2400" dirty="0"/>
                  <a:t> = </a:t>
                </a:r>
                <a:r>
                  <a:rPr lang="en-US" sz="2400" b="1" dirty="0"/>
                  <a:t>6.93 m/s</a:t>
                </a:r>
              </a:p>
            </p:txBody>
          </p:sp>
        </mc:Choice>
        <mc:Fallback xmlns="">
          <p:sp>
            <p:nvSpPr>
              <p:cNvPr id="44" name="TextBox 43"/>
              <p:cNvSpPr txBox="1">
                <a:spLocks noRot="1" noChangeAspect="1" noMove="1" noResize="1" noEditPoints="1" noAdjustHandles="1" noChangeArrowheads="1" noChangeShapeType="1" noTextEdit="1"/>
              </p:cNvSpPr>
              <p:nvPr/>
            </p:nvSpPr>
            <p:spPr>
              <a:xfrm>
                <a:off x="4147731" y="3840009"/>
                <a:ext cx="7206069" cy="1200329"/>
              </a:xfrm>
              <a:prstGeom prst="rect">
                <a:avLst/>
              </a:prstGeom>
              <a:blipFill>
                <a:blip r:embed="rId8"/>
                <a:stretch>
                  <a:fillRect l="-1181" t="-3518" b="-10050"/>
                </a:stretch>
              </a:blipFill>
              <a:ln>
                <a:solidFill>
                  <a:schemeClr val="accent6"/>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p:cNvSpPr txBox="1"/>
              <p:nvPr/>
            </p:nvSpPr>
            <p:spPr>
              <a:xfrm>
                <a:off x="4147731" y="5187017"/>
                <a:ext cx="7206070" cy="1200329"/>
              </a:xfrm>
              <a:prstGeom prst="rect">
                <a:avLst/>
              </a:prstGeom>
              <a:solidFill>
                <a:schemeClr val="bg1">
                  <a:lumMod val="85000"/>
                </a:schemeClr>
              </a:solidFill>
              <a:ln>
                <a:solidFill>
                  <a:schemeClr val="accent5"/>
                </a:solidFill>
              </a:ln>
            </p:spPr>
            <p:txBody>
              <a:bodyPr wrap="square" rtlCol="0">
                <a:spAutoFit/>
              </a:bodyPr>
              <a:lstStyle/>
              <a:p>
                <a:pPr marL="342900" indent="-342900">
                  <a:buFont typeface="Arial" panose="020B0604020202020204" pitchFamily="34" charset="0"/>
                  <a:buChar char="•"/>
                </a:pPr>
                <a:r>
                  <a:rPr lang="en-US" sz="2400" b="1" i="0" dirty="0"/>
                  <a:t>Using 120</a:t>
                </a:r>
                <a14:m>
                  <m:oMath xmlns:m="http://schemas.openxmlformats.org/officeDocument/2006/math">
                    <m:r>
                      <a:rPr lang="en-US" sz="2400" b="1" i="1" smtClean="0">
                        <a:latin typeface="Cambria Math" panose="02040503050406030204" pitchFamily="18" charset="0"/>
                        <a:ea typeface="Cambria Math" panose="02040503050406030204" pitchFamily="18" charset="0"/>
                      </a:rPr>
                      <m:t>°</m:t>
                    </m:r>
                  </m:oMath>
                </a14:m>
                <a:r>
                  <a:rPr lang="en-US" sz="2400" i="0" dirty="0"/>
                  <a:t> </a:t>
                </a:r>
                <a:r>
                  <a:rPr lang="en-US" sz="2000" i="0" dirty="0"/>
                  <a:t>(automatically accounts for sign)</a:t>
                </a:r>
                <a:r>
                  <a:rPr lang="en-US" sz="2400" i="0" dirty="0"/>
                  <a:t>:</a:t>
                </a:r>
              </a:p>
              <a:p>
                <a:r>
                  <a:rPr lang="en-US" sz="2400" i="0" dirty="0"/>
                  <a:t>x-component = +8 </a:t>
                </a:r>
                <a14:m>
                  <m:oMath xmlns:m="http://schemas.openxmlformats.org/officeDocument/2006/math">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cos</m:t>
                        </m:r>
                      </m:fName>
                      <m:e>
                        <m:r>
                          <a:rPr lang="en-US" sz="2400" b="0" i="1" smtClean="0">
                            <a:latin typeface="Cambria Math" panose="02040503050406030204" pitchFamily="18" charset="0"/>
                          </a:rPr>
                          <m:t>120</m:t>
                        </m:r>
                        <m:r>
                          <a:rPr lang="en-US" sz="2400" b="0" i="1" smtClean="0">
                            <a:latin typeface="Cambria Math" panose="02040503050406030204" pitchFamily="18" charset="0"/>
                            <a:ea typeface="Cambria Math" panose="02040503050406030204" pitchFamily="18" charset="0"/>
                          </a:rPr>
                          <m:t>°</m:t>
                        </m:r>
                      </m:e>
                    </m:func>
                  </m:oMath>
                </a14:m>
                <a:r>
                  <a:rPr lang="en-US" sz="2400" i="0" dirty="0"/>
                  <a:t> = </a:t>
                </a:r>
                <a:r>
                  <a:rPr lang="en-US" sz="2400" b="1" i="0" dirty="0"/>
                  <a:t>-4 m/s</a:t>
                </a:r>
              </a:p>
              <a:p>
                <a:r>
                  <a:rPr lang="en-US" sz="2400" dirty="0"/>
                  <a:t>y-component = +8 </a:t>
                </a:r>
                <a14:m>
                  <m:oMath xmlns:m="http://schemas.openxmlformats.org/officeDocument/2006/math">
                    <m:func>
                      <m:funcPr>
                        <m:ctrlPr>
                          <a:rPr lang="en-US" sz="2400" i="1">
                            <a:latin typeface="Cambria Math" panose="02040503050406030204" pitchFamily="18" charset="0"/>
                          </a:rPr>
                        </m:ctrlPr>
                      </m:funcPr>
                      <m:fName>
                        <m:r>
                          <m:rPr>
                            <m:sty m:val="p"/>
                          </m:rPr>
                          <a:rPr lang="en-US" sz="2400" b="0" i="0" smtClean="0">
                            <a:latin typeface="Cambria Math" panose="02040503050406030204" pitchFamily="18" charset="0"/>
                          </a:rPr>
                          <m:t>sin</m:t>
                        </m:r>
                      </m:fName>
                      <m:e>
                        <m:r>
                          <a:rPr lang="en-US" sz="2400" b="0" i="1" smtClean="0">
                            <a:latin typeface="Cambria Math" panose="02040503050406030204" pitchFamily="18" charset="0"/>
                          </a:rPr>
                          <m:t>12</m:t>
                        </m:r>
                        <m:r>
                          <a:rPr lang="en-US" sz="2400" i="1">
                            <a:latin typeface="Cambria Math" panose="02040503050406030204" pitchFamily="18" charset="0"/>
                          </a:rPr>
                          <m:t>0</m:t>
                        </m:r>
                        <m:r>
                          <a:rPr lang="en-US" sz="2400" i="1">
                            <a:latin typeface="Cambria Math" panose="02040503050406030204" pitchFamily="18" charset="0"/>
                            <a:ea typeface="Cambria Math" panose="02040503050406030204" pitchFamily="18" charset="0"/>
                          </a:rPr>
                          <m:t>°</m:t>
                        </m:r>
                      </m:e>
                    </m:func>
                  </m:oMath>
                </a14:m>
                <a:r>
                  <a:rPr lang="en-US" sz="2400" dirty="0"/>
                  <a:t> = </a:t>
                </a:r>
                <a:r>
                  <a:rPr lang="en-US" sz="2400" b="1" dirty="0"/>
                  <a:t>6.93 m/s</a:t>
                </a:r>
              </a:p>
            </p:txBody>
          </p:sp>
        </mc:Choice>
        <mc:Fallback xmlns="">
          <p:sp>
            <p:nvSpPr>
              <p:cNvPr id="45" name="TextBox 44"/>
              <p:cNvSpPr txBox="1">
                <a:spLocks noRot="1" noChangeAspect="1" noMove="1" noResize="1" noEditPoints="1" noAdjustHandles="1" noChangeArrowheads="1" noChangeShapeType="1" noTextEdit="1"/>
              </p:cNvSpPr>
              <p:nvPr/>
            </p:nvSpPr>
            <p:spPr>
              <a:xfrm>
                <a:off x="4147731" y="5187017"/>
                <a:ext cx="7206070" cy="1200329"/>
              </a:xfrm>
              <a:prstGeom prst="rect">
                <a:avLst/>
              </a:prstGeom>
              <a:blipFill>
                <a:blip r:embed="rId9"/>
                <a:stretch>
                  <a:fillRect l="-1181" t="-3518" b="-10050"/>
                </a:stretch>
              </a:blipFill>
              <a:ln>
                <a:solidFill>
                  <a:schemeClr val="accent5"/>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8805890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Lst>
  </p:timing>
  <p:extLst mod="1"/>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3E3F94-F532-4A3C-8342-C687332B96EC}" type="slidenum">
              <a:rPr lang="en-US" smtClean="0"/>
              <a:t>26</a:t>
            </a:fld>
            <a:endParaRPr lang="en-US"/>
          </a:p>
        </p:txBody>
      </p:sp>
      <p:pic>
        <p:nvPicPr>
          <p:cNvPr id="8" name="Picture 7"/>
          <p:cNvPicPr>
            <a:picLocks noChangeAspect="1"/>
          </p:cNvPicPr>
          <p:nvPr/>
        </p:nvPicPr>
        <p:blipFill>
          <a:blip r:embed="rId2"/>
          <a:stretch>
            <a:fillRect/>
          </a:stretch>
        </p:blipFill>
        <p:spPr>
          <a:xfrm>
            <a:off x="1509835" y="390499"/>
            <a:ext cx="8982518" cy="6330976"/>
          </a:xfrm>
          <a:prstGeom prst="rect">
            <a:avLst/>
          </a:prstGeom>
        </p:spPr>
      </p:pic>
    </p:spTree>
    <p:extLst>
      <p:ext uri="{BB962C8B-B14F-4D97-AF65-F5344CB8AC3E}">
        <p14:creationId xmlns:p14="http://schemas.microsoft.com/office/powerpoint/2010/main" val="2577505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t="9215"/>
          <a:stretch/>
        </p:blipFill>
        <p:spPr>
          <a:xfrm>
            <a:off x="1198964" y="1253850"/>
            <a:ext cx="9665348" cy="4934836"/>
          </a:xfrm>
          <a:prstGeom prst="rect">
            <a:avLst/>
          </a:prstGeom>
        </p:spPr>
      </p:pic>
      <p:sp>
        <p:nvSpPr>
          <p:cNvPr id="2" name="Title 1"/>
          <p:cNvSpPr>
            <a:spLocks noGrp="1"/>
          </p:cNvSpPr>
          <p:nvPr>
            <p:ph type="title"/>
          </p:nvPr>
        </p:nvSpPr>
        <p:spPr/>
        <p:txBody>
          <a:bodyPr/>
          <a:lstStyle/>
          <a:p>
            <a:r>
              <a:rPr lang="en-US" b="1" dirty="0"/>
              <a:t>Adding Vectors: Head-to-Tail</a:t>
            </a:r>
          </a:p>
        </p:txBody>
      </p:sp>
      <p:sp>
        <p:nvSpPr>
          <p:cNvPr id="4" name="Slide Number Placeholder 3"/>
          <p:cNvSpPr>
            <a:spLocks noGrp="1"/>
          </p:cNvSpPr>
          <p:nvPr>
            <p:ph type="sldNum" sz="quarter" idx="12"/>
          </p:nvPr>
        </p:nvSpPr>
        <p:spPr>
          <a:xfrm>
            <a:off x="9624446" y="6356350"/>
            <a:ext cx="1729353" cy="501650"/>
          </a:xfrm>
        </p:spPr>
        <p:txBody>
          <a:bodyPr/>
          <a:lstStyle/>
          <a:p>
            <a:fld id="{D53E3F94-F532-4A3C-8342-C687332B96EC}" type="slidenum">
              <a:rPr lang="en-US" smtClean="0"/>
              <a:t>27</a:t>
            </a:fld>
            <a:endParaRPr lang="en-US"/>
          </a:p>
        </p:txBody>
      </p:sp>
      <mc:AlternateContent xmlns:mc="http://schemas.openxmlformats.org/markup-compatibility/2006" xmlns:a14="http://schemas.microsoft.com/office/drawing/2010/main">
        <mc:Choice Requires="a14">
          <p:sp>
            <p:nvSpPr>
              <p:cNvPr id="3" name="TextBox 2"/>
              <p:cNvSpPr txBox="1"/>
              <p:nvPr/>
            </p:nvSpPr>
            <p:spPr>
              <a:xfrm>
                <a:off x="2896003" y="5177641"/>
                <a:ext cx="403761" cy="40479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solidFill>
                                <a:srgbClr val="FF0000"/>
                              </a:solidFill>
                              <a:latin typeface="Cambria Math" panose="02040503050406030204" pitchFamily="18" charset="0"/>
                            </a:rPr>
                          </m:ctrlPr>
                        </m:accPr>
                        <m:e>
                          <m:r>
                            <a:rPr lang="en-US" b="1" i="1" smtClean="0">
                              <a:solidFill>
                                <a:srgbClr val="FF0000"/>
                              </a:solidFill>
                              <a:latin typeface="Cambria Math" panose="02040503050406030204" pitchFamily="18" charset="0"/>
                            </a:rPr>
                            <m:t>𝑨</m:t>
                          </m:r>
                        </m:e>
                      </m:acc>
                    </m:oMath>
                  </m:oMathPara>
                </a14:m>
                <a:endParaRPr lang="en-US" b="1" i="1" dirty="0">
                  <a:solidFill>
                    <a:srgbClr val="FF0000"/>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2896003" y="5177641"/>
                <a:ext cx="403761" cy="40479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4083133" y="3534895"/>
                <a:ext cx="403761" cy="40479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solidFill>
                                <a:srgbClr val="00B050"/>
                              </a:solidFill>
                              <a:latin typeface="Cambria Math" panose="02040503050406030204" pitchFamily="18" charset="0"/>
                            </a:rPr>
                          </m:ctrlPr>
                        </m:accPr>
                        <m:e>
                          <m:r>
                            <a:rPr lang="en-US" b="1" i="1" smtClean="0">
                              <a:solidFill>
                                <a:srgbClr val="00B050"/>
                              </a:solidFill>
                              <a:latin typeface="Cambria Math" panose="02040503050406030204" pitchFamily="18" charset="0"/>
                            </a:rPr>
                            <m:t>𝑩</m:t>
                          </m:r>
                        </m:e>
                      </m:acc>
                    </m:oMath>
                  </m:oMathPara>
                </a14:m>
                <a:endParaRPr lang="en-US" b="1" i="1" dirty="0">
                  <a:solidFill>
                    <a:srgbClr val="00B05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4083133" y="3534895"/>
                <a:ext cx="403761" cy="404791"/>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5555672" y="3534895"/>
                <a:ext cx="403761" cy="40479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solidFill>
                                <a:srgbClr val="FF0000"/>
                              </a:solidFill>
                              <a:latin typeface="Cambria Math" panose="02040503050406030204" pitchFamily="18" charset="0"/>
                            </a:rPr>
                          </m:ctrlPr>
                        </m:accPr>
                        <m:e>
                          <m:r>
                            <a:rPr lang="en-US" b="1" i="1" smtClean="0">
                              <a:solidFill>
                                <a:srgbClr val="FF0000"/>
                              </a:solidFill>
                              <a:latin typeface="Cambria Math" panose="02040503050406030204" pitchFamily="18" charset="0"/>
                            </a:rPr>
                            <m:t>𝑨</m:t>
                          </m:r>
                        </m:e>
                      </m:acc>
                    </m:oMath>
                  </m:oMathPara>
                </a14:m>
                <a:endParaRPr lang="en-US" b="1" i="1" dirty="0">
                  <a:solidFill>
                    <a:srgbClr val="FF000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5555672" y="3534895"/>
                <a:ext cx="403761" cy="404791"/>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4389912" y="5082123"/>
                <a:ext cx="403761" cy="40479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solidFill>
                                <a:srgbClr val="00B050"/>
                              </a:solidFill>
                              <a:latin typeface="Cambria Math" panose="02040503050406030204" pitchFamily="18" charset="0"/>
                            </a:rPr>
                          </m:ctrlPr>
                        </m:accPr>
                        <m:e>
                          <m:r>
                            <a:rPr lang="en-US" b="1" i="1" smtClean="0">
                              <a:solidFill>
                                <a:srgbClr val="00B050"/>
                              </a:solidFill>
                              <a:latin typeface="Cambria Math" panose="02040503050406030204" pitchFamily="18" charset="0"/>
                            </a:rPr>
                            <m:t>𝑩</m:t>
                          </m:r>
                        </m:e>
                      </m:acc>
                    </m:oMath>
                  </m:oMathPara>
                </a14:m>
                <a:endParaRPr lang="en-US" b="1" i="1" dirty="0">
                  <a:solidFill>
                    <a:srgbClr val="00B05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389912" y="5082123"/>
                <a:ext cx="403761" cy="404791"/>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9361352" y="5082123"/>
                <a:ext cx="403761" cy="40479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solidFill>
                                <a:srgbClr val="FF0000"/>
                              </a:solidFill>
                              <a:latin typeface="Cambria Math" panose="02040503050406030204" pitchFamily="18" charset="0"/>
                            </a:rPr>
                          </m:ctrlPr>
                        </m:accPr>
                        <m:e>
                          <m:r>
                            <a:rPr lang="en-US" b="1" i="1" smtClean="0">
                              <a:solidFill>
                                <a:srgbClr val="FF0000"/>
                              </a:solidFill>
                              <a:latin typeface="Cambria Math" panose="02040503050406030204" pitchFamily="18" charset="0"/>
                            </a:rPr>
                            <m:t>𝑨</m:t>
                          </m:r>
                        </m:e>
                      </m:acc>
                    </m:oMath>
                  </m:oMathPara>
                </a14:m>
                <a:endParaRPr lang="en-US" b="1" i="1" dirty="0">
                  <a:solidFill>
                    <a:srgbClr val="FF0000"/>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9361352" y="5082123"/>
                <a:ext cx="403761" cy="404791"/>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7377730" y="4879727"/>
                <a:ext cx="403761" cy="40479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solidFill>
                                <a:srgbClr val="00B050"/>
                              </a:solidFill>
                              <a:latin typeface="Cambria Math" panose="02040503050406030204" pitchFamily="18" charset="0"/>
                            </a:rPr>
                          </m:ctrlPr>
                        </m:accPr>
                        <m:e>
                          <m:r>
                            <a:rPr lang="en-US" b="1" i="1" smtClean="0">
                              <a:solidFill>
                                <a:srgbClr val="00B050"/>
                              </a:solidFill>
                              <a:latin typeface="Cambria Math" panose="02040503050406030204" pitchFamily="18" charset="0"/>
                            </a:rPr>
                            <m:t>𝑩</m:t>
                          </m:r>
                        </m:e>
                      </m:acc>
                    </m:oMath>
                  </m:oMathPara>
                </a14:m>
                <a:endParaRPr lang="en-US" b="1" i="1" dirty="0">
                  <a:solidFill>
                    <a:srgbClr val="00B050"/>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7377730" y="4879727"/>
                <a:ext cx="403761" cy="404791"/>
              </a:xfrm>
              <a:prstGeom prst="rect">
                <a:avLst/>
              </a:prstGeom>
              <a:blipFill>
                <a:blip r:embed="rId10"/>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1885136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Subtracting Vectors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84633" y="1690688"/>
                <a:ext cx="5345624" cy="4713740"/>
              </a:xfrm>
              <a:ln>
                <a:solidFill>
                  <a:schemeClr val="tx1"/>
                </a:solidFill>
                <a:prstDash val="dash"/>
              </a:ln>
            </p:spPr>
            <p:txBody>
              <a:bodyPr>
                <a:normAutofit/>
              </a:bodyPr>
              <a:lstStyle/>
              <a:p>
                <a:pPr marL="0" indent="0">
                  <a:lnSpc>
                    <a:spcPct val="100000"/>
                  </a:lnSpc>
                  <a:spcBef>
                    <a:spcPts val="0"/>
                  </a:spcBef>
                  <a:buNone/>
                </a:pPr>
                <a:endParaRPr lang="en-US" sz="2400" dirty="0"/>
              </a:p>
              <a:p>
                <a:pPr>
                  <a:spcBef>
                    <a:spcPts val="0"/>
                  </a:spcBef>
                </a:pPr>
                <a:r>
                  <a:rPr lang="en-US" sz="2400" dirty="0"/>
                  <a:t>Suppose </a:t>
                </a:r>
                <a14:m>
                  <m:oMath xmlns:m="http://schemas.openxmlformats.org/officeDocument/2006/math">
                    <m:acc>
                      <m:accPr>
                        <m:chr m:val="⃗"/>
                        <m:ctrlPr>
                          <a:rPr lang="en-US" sz="2400" i="1" dirty="0" smtClean="0">
                            <a:latin typeface="Cambria Math" panose="02040503050406030204" pitchFamily="18" charset="0"/>
                          </a:rPr>
                        </m:ctrlPr>
                      </m:accPr>
                      <m:e>
                        <m:r>
                          <a:rPr lang="en-US" sz="2400" b="0" i="1" dirty="0" smtClean="0">
                            <a:latin typeface="Cambria Math" panose="02040503050406030204" pitchFamily="18" charset="0"/>
                          </a:rPr>
                          <m:t>𝐴</m:t>
                        </m:r>
                      </m:e>
                    </m:acc>
                  </m:oMath>
                </a14:m>
                <a:r>
                  <a:rPr lang="en-US" sz="2400" dirty="0"/>
                  <a:t> and </a:t>
                </a:r>
                <a14:m>
                  <m:oMath xmlns:m="http://schemas.openxmlformats.org/officeDocument/2006/math">
                    <m:acc>
                      <m:accPr>
                        <m:chr m:val="⃗"/>
                        <m:ctrlPr>
                          <a:rPr lang="en-US" sz="2400" i="1" dirty="0">
                            <a:latin typeface="Cambria Math" panose="02040503050406030204" pitchFamily="18" charset="0"/>
                          </a:rPr>
                        </m:ctrlPr>
                      </m:accPr>
                      <m:e>
                        <m:r>
                          <a:rPr lang="en-US" sz="2400" b="0" i="1" dirty="0" smtClean="0">
                            <a:latin typeface="Cambria Math" panose="02040503050406030204" pitchFamily="18" charset="0"/>
                          </a:rPr>
                          <m:t>𝐵</m:t>
                        </m:r>
                      </m:e>
                    </m:acc>
                  </m:oMath>
                </a14:m>
                <a:r>
                  <a:rPr lang="en-US" sz="2400" dirty="0"/>
                  <a:t> are two vectors</a:t>
                </a:r>
              </a:p>
              <a:p>
                <a:pPr>
                  <a:spcAft>
                    <a:spcPts val="2400"/>
                  </a:spcAft>
                </a:pPr>
                <a:r>
                  <a:rPr lang="en-US" sz="2400" dirty="0"/>
                  <a:t>What is </a:t>
                </a:r>
                <a14:m>
                  <m:oMath xmlns:m="http://schemas.openxmlformats.org/officeDocument/2006/math">
                    <m:acc>
                      <m:accPr>
                        <m:chr m:val="⃗"/>
                        <m:ctrlPr>
                          <a:rPr lang="en-US" sz="2400" i="1" dirty="0">
                            <a:latin typeface="Cambria Math" panose="02040503050406030204" pitchFamily="18" charset="0"/>
                          </a:rPr>
                        </m:ctrlPr>
                      </m:accPr>
                      <m:e>
                        <m:r>
                          <a:rPr lang="en-US" sz="2400" i="1" dirty="0">
                            <a:latin typeface="Cambria Math" panose="02040503050406030204" pitchFamily="18" charset="0"/>
                          </a:rPr>
                          <m:t>𝐴</m:t>
                        </m:r>
                      </m:e>
                    </m:acc>
                    <m:r>
                      <a:rPr lang="en-US" sz="2400" b="0" i="0" dirty="0" smtClean="0">
                        <a:latin typeface="Cambria Math" panose="02040503050406030204" pitchFamily="18" charset="0"/>
                      </a:rPr>
                      <m:t>−</m:t>
                    </m:r>
                    <m:acc>
                      <m:accPr>
                        <m:chr m:val="⃗"/>
                        <m:ctrlPr>
                          <a:rPr lang="en-US" sz="2400" i="1" dirty="0">
                            <a:latin typeface="Cambria Math" panose="02040503050406030204" pitchFamily="18" charset="0"/>
                          </a:rPr>
                        </m:ctrlPr>
                      </m:accPr>
                      <m:e>
                        <m:r>
                          <a:rPr lang="en-US" sz="2400" i="1" dirty="0">
                            <a:latin typeface="Cambria Math" panose="02040503050406030204" pitchFamily="18" charset="0"/>
                          </a:rPr>
                          <m:t>𝐵</m:t>
                        </m:r>
                      </m:e>
                    </m:acc>
                  </m:oMath>
                </a14:m>
                <a:r>
                  <a:rPr lang="en-US" sz="2400" dirty="0"/>
                  <a:t> ?</a:t>
                </a:r>
              </a:p>
              <a:p>
                <a:pPr marL="0" indent="0" algn="ctr">
                  <a:buNone/>
                </a:pPr>
                <a14:m>
                  <m:oMathPara xmlns:m="http://schemas.openxmlformats.org/officeDocument/2006/math">
                    <m:oMathParaPr>
                      <m:jc m:val="center"/>
                    </m:oMathParaPr>
                    <m:oMath xmlns:m="http://schemas.openxmlformats.org/officeDocument/2006/math">
                      <m:acc>
                        <m:accPr>
                          <m:chr m:val="⃗"/>
                          <m:ctrlPr>
                            <a:rPr lang="en-US" sz="2400" i="1" dirty="0">
                              <a:latin typeface="Cambria Math" panose="02040503050406030204" pitchFamily="18" charset="0"/>
                            </a:rPr>
                          </m:ctrlPr>
                        </m:accPr>
                        <m:e>
                          <m:r>
                            <a:rPr lang="en-US" sz="2400" i="1" dirty="0">
                              <a:latin typeface="Cambria Math" panose="02040503050406030204" pitchFamily="18" charset="0"/>
                            </a:rPr>
                            <m:t>𝐴</m:t>
                          </m:r>
                        </m:e>
                      </m:acc>
                      <m:r>
                        <a:rPr lang="en-US" sz="2400" b="0" i="0" dirty="0" smtClean="0">
                          <a:latin typeface="Cambria Math" panose="02040503050406030204" pitchFamily="18" charset="0"/>
                        </a:rPr>
                        <m:t>−</m:t>
                      </m:r>
                      <m:acc>
                        <m:accPr>
                          <m:chr m:val="⃗"/>
                          <m:ctrlPr>
                            <a:rPr lang="en-US" sz="2400" i="1" dirty="0">
                              <a:latin typeface="Cambria Math" panose="02040503050406030204" pitchFamily="18" charset="0"/>
                            </a:rPr>
                          </m:ctrlPr>
                        </m:accPr>
                        <m:e>
                          <m:r>
                            <a:rPr lang="en-US" sz="2400" i="1" dirty="0">
                              <a:latin typeface="Cambria Math" panose="02040503050406030204" pitchFamily="18" charset="0"/>
                            </a:rPr>
                            <m:t>𝐵</m:t>
                          </m:r>
                        </m:e>
                      </m:acc>
                      <m:r>
                        <a:rPr lang="en-US" sz="2400" b="0" i="0" dirty="0" smtClean="0">
                          <a:latin typeface="Cambria Math" panose="02040503050406030204" pitchFamily="18" charset="0"/>
                        </a:rPr>
                        <m:t>=</m:t>
                      </m:r>
                      <m:acc>
                        <m:accPr>
                          <m:chr m:val="⃗"/>
                          <m:ctrlPr>
                            <a:rPr lang="en-US" sz="2400" i="1" dirty="0">
                              <a:latin typeface="Cambria Math" panose="02040503050406030204" pitchFamily="18" charset="0"/>
                            </a:rPr>
                          </m:ctrlPr>
                        </m:accPr>
                        <m:e>
                          <m:r>
                            <a:rPr lang="en-US" sz="2400" i="1" dirty="0">
                              <a:latin typeface="Cambria Math" panose="02040503050406030204" pitchFamily="18" charset="0"/>
                            </a:rPr>
                            <m:t>𝐴</m:t>
                          </m:r>
                        </m:e>
                      </m:acc>
                      <m:r>
                        <a:rPr lang="en-US" sz="2400" dirty="0">
                          <a:latin typeface="Cambria Math" panose="02040503050406030204" pitchFamily="18" charset="0"/>
                        </a:rPr>
                        <m:t>+</m:t>
                      </m:r>
                      <m:r>
                        <a:rPr lang="en-US" sz="2400" b="0" i="0" dirty="0" smtClean="0">
                          <a:latin typeface="Cambria Math" panose="02040503050406030204" pitchFamily="18" charset="0"/>
                        </a:rPr>
                        <m:t>(−</m:t>
                      </m:r>
                      <m:acc>
                        <m:accPr>
                          <m:chr m:val="⃗"/>
                          <m:ctrlPr>
                            <a:rPr lang="en-US" sz="2400" i="1" dirty="0">
                              <a:latin typeface="Cambria Math" panose="02040503050406030204" pitchFamily="18" charset="0"/>
                            </a:rPr>
                          </m:ctrlPr>
                        </m:accPr>
                        <m:e>
                          <m:r>
                            <a:rPr lang="en-US" sz="2400" i="1" dirty="0">
                              <a:latin typeface="Cambria Math" panose="02040503050406030204" pitchFamily="18" charset="0"/>
                            </a:rPr>
                            <m:t>𝐵</m:t>
                          </m:r>
                        </m:e>
                      </m:acc>
                      <m:r>
                        <a:rPr lang="en-US" sz="2400" b="0" i="1" dirty="0" smtClean="0">
                          <a:latin typeface="Cambria Math" panose="02040503050406030204" pitchFamily="18" charset="0"/>
                        </a:rPr>
                        <m:t>)</m:t>
                      </m:r>
                    </m:oMath>
                  </m:oMathPara>
                </a14:m>
                <a:endParaRPr lang="en-US" sz="2400" dirty="0"/>
              </a:p>
              <a:p>
                <a:pPr marL="0" indent="0" algn="ctr">
                  <a:lnSpc>
                    <a:spcPct val="100000"/>
                  </a:lnSpc>
                  <a:buNone/>
                </a:pPr>
                <a:endParaRPr lang="en-US" sz="2400" dirty="0"/>
              </a:p>
              <a:p>
                <a:pPr marL="0" indent="0" algn="ctr">
                  <a:spcBef>
                    <a:spcPts val="0"/>
                  </a:spcBef>
                  <a:buNone/>
                </a:pPr>
                <a14:m>
                  <m:oMath xmlns:m="http://schemas.openxmlformats.org/officeDocument/2006/math">
                    <m:r>
                      <a:rPr lang="en-US" sz="2400" dirty="0">
                        <a:latin typeface="Cambria Math" panose="02040503050406030204" pitchFamily="18" charset="0"/>
                      </a:rPr>
                      <m:t>(−</m:t>
                    </m:r>
                    <m:acc>
                      <m:accPr>
                        <m:chr m:val="⃗"/>
                        <m:ctrlPr>
                          <a:rPr lang="en-US" sz="2400" i="1" dirty="0">
                            <a:latin typeface="Cambria Math" panose="02040503050406030204" pitchFamily="18" charset="0"/>
                          </a:rPr>
                        </m:ctrlPr>
                      </m:accPr>
                      <m:e>
                        <m:r>
                          <a:rPr lang="en-US" sz="2400" i="1" dirty="0">
                            <a:latin typeface="Cambria Math" panose="02040503050406030204" pitchFamily="18" charset="0"/>
                          </a:rPr>
                          <m:t>𝐵</m:t>
                        </m:r>
                      </m:e>
                    </m:acc>
                    <m:r>
                      <a:rPr lang="en-US" sz="2400" i="1" dirty="0">
                        <a:latin typeface="Cambria Math" panose="02040503050406030204" pitchFamily="18" charset="0"/>
                      </a:rPr>
                      <m:t>)</m:t>
                    </m:r>
                  </m:oMath>
                </a14:m>
                <a:r>
                  <a:rPr lang="en-US" sz="2400" dirty="0"/>
                  <a:t> is the </a:t>
                </a:r>
                <a14:m>
                  <m:oMath xmlns:m="http://schemas.openxmlformats.org/officeDocument/2006/math">
                    <m:acc>
                      <m:accPr>
                        <m:chr m:val="⃗"/>
                        <m:ctrlPr>
                          <a:rPr lang="en-US" sz="2400" i="1" dirty="0">
                            <a:latin typeface="Cambria Math" panose="02040503050406030204" pitchFamily="18" charset="0"/>
                          </a:rPr>
                        </m:ctrlPr>
                      </m:accPr>
                      <m:e>
                        <m:r>
                          <a:rPr lang="en-US" sz="2400" i="1" dirty="0">
                            <a:latin typeface="Cambria Math" panose="02040503050406030204" pitchFamily="18" charset="0"/>
                          </a:rPr>
                          <m:t>𝐵</m:t>
                        </m:r>
                      </m:e>
                    </m:acc>
                  </m:oMath>
                </a14:m>
                <a:r>
                  <a:rPr lang="en-US" sz="2400" dirty="0"/>
                  <a:t> with its direction reversed</a:t>
                </a:r>
              </a:p>
              <a:p>
                <a:pPr marL="0" indent="0">
                  <a:spcBef>
                    <a:spcPts val="0"/>
                  </a:spcBef>
                  <a:buNone/>
                </a:pPr>
                <a:endParaRPr lang="en-US" sz="2400" dirty="0"/>
              </a:p>
              <a:p>
                <a:pPr marL="0" indent="0">
                  <a:buNone/>
                </a:pP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84633" y="1690688"/>
                <a:ext cx="5345624" cy="4713740"/>
              </a:xfrm>
              <a:blipFill>
                <a:blip r:embed="rId5"/>
                <a:stretch>
                  <a:fillRect l="-1365" r="-114"/>
                </a:stretch>
              </a:blipFill>
              <a:ln>
                <a:solidFill>
                  <a:schemeClr val="tx1"/>
                </a:solidFill>
                <a:prstDash val="dash"/>
              </a:ln>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D53E3F94-F532-4A3C-8342-C687332B96EC}" type="slidenum">
              <a:rPr lang="en-US" smtClean="0"/>
              <a:t>28</a:t>
            </a:fld>
            <a:endParaRPr lang="en-US"/>
          </a:p>
        </p:txBody>
      </p:sp>
      <p:grpSp>
        <p:nvGrpSpPr>
          <p:cNvPr id="10" name="Group 9"/>
          <p:cNvGrpSpPr/>
          <p:nvPr/>
        </p:nvGrpSpPr>
        <p:grpSpPr>
          <a:xfrm>
            <a:off x="1986701" y="4790971"/>
            <a:ext cx="1150363" cy="1171890"/>
            <a:chOff x="7531271" y="1690688"/>
            <a:chExt cx="1150363" cy="1171890"/>
          </a:xfrm>
        </p:grpSpPr>
        <p:cxnSp>
          <p:nvCxnSpPr>
            <p:cNvPr id="5" name="Straight Connector 4"/>
            <p:cNvCxnSpPr/>
            <p:nvPr/>
          </p:nvCxnSpPr>
          <p:spPr>
            <a:xfrm flipH="1" flipV="1">
              <a:off x="7531271" y="1690688"/>
              <a:ext cx="1079329" cy="1171890"/>
            </a:xfrm>
            <a:prstGeom prst="line">
              <a:avLst/>
            </a:prstGeom>
            <a:ln w="38100">
              <a:solidFill>
                <a:srgbClr val="FF0000"/>
              </a:solidFill>
              <a:headEnd type="none" w="med" len="med"/>
              <a:tailEnd type="arrow"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6" name="TextBox 5"/>
                <p:cNvSpPr txBox="1"/>
                <p:nvPr/>
              </p:nvSpPr>
              <p:spPr>
                <a:xfrm>
                  <a:off x="7848511" y="1825625"/>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i="1" dirty="0" smtClean="0">
                                <a:solidFill>
                                  <a:srgbClr val="FF0000"/>
                                </a:solidFill>
                                <a:latin typeface="Cambria Math" panose="02040503050406030204" pitchFamily="18" charset="0"/>
                              </a:rPr>
                            </m:ctrlPr>
                          </m:accPr>
                          <m:e>
                            <m:r>
                              <a:rPr lang="en-US" i="1" dirty="0">
                                <a:solidFill>
                                  <a:srgbClr val="FF0000"/>
                                </a:solidFill>
                                <a:latin typeface="Cambria Math" panose="02040503050406030204" pitchFamily="18" charset="0"/>
                              </a:rPr>
                              <m:t>𝐵</m:t>
                            </m:r>
                          </m:e>
                        </m:acc>
                      </m:oMath>
                    </m:oMathPara>
                  </a14:m>
                  <a:endParaRPr lang="en-US" dirty="0">
                    <a:solidFill>
                      <a:srgbClr val="FF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7848511" y="1825625"/>
                  <a:ext cx="833123" cy="402931"/>
                </a:xfrm>
                <a:prstGeom prst="rect">
                  <a:avLst/>
                </a:prstGeom>
                <a:blipFill>
                  <a:blip r:embed="rId6"/>
                  <a:stretch>
                    <a:fillRect/>
                  </a:stretch>
                </a:blipFill>
              </p:spPr>
              <p:txBody>
                <a:bodyPr/>
                <a:lstStyle/>
                <a:p>
                  <a:r>
                    <a:rPr lang="en-US">
                      <a:noFill/>
                    </a:rPr>
                    <a:t> </a:t>
                  </a:r>
                </a:p>
              </p:txBody>
            </p:sp>
          </mc:Fallback>
        </mc:AlternateContent>
      </p:grpSp>
      <p:grpSp>
        <p:nvGrpSpPr>
          <p:cNvPr id="11" name="Group 10"/>
          <p:cNvGrpSpPr/>
          <p:nvPr/>
        </p:nvGrpSpPr>
        <p:grpSpPr>
          <a:xfrm>
            <a:off x="3526511" y="4762211"/>
            <a:ext cx="1223583" cy="1171890"/>
            <a:chOff x="8902871" y="1027906"/>
            <a:chExt cx="1223583" cy="1171890"/>
          </a:xfrm>
        </p:grpSpPr>
        <p:cxnSp>
          <p:nvCxnSpPr>
            <p:cNvPr id="8" name="Straight Connector 7"/>
            <p:cNvCxnSpPr/>
            <p:nvPr/>
          </p:nvCxnSpPr>
          <p:spPr>
            <a:xfrm flipH="1" flipV="1">
              <a:off x="8902871" y="1027906"/>
              <a:ext cx="1079329" cy="1171890"/>
            </a:xfrm>
            <a:prstGeom prst="line">
              <a:avLst/>
            </a:prstGeom>
            <a:ln w="38100">
              <a:solidFill>
                <a:srgbClr val="FF0000"/>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9" name="TextBox 8"/>
                <p:cNvSpPr txBox="1"/>
                <p:nvPr/>
              </p:nvSpPr>
              <p:spPr>
                <a:xfrm>
                  <a:off x="9293331" y="1239680"/>
                  <a:ext cx="833123" cy="402931"/>
                </a:xfrm>
                <a:prstGeom prst="rect">
                  <a:avLst/>
                </a:prstGeom>
                <a:noFill/>
              </p:spPr>
              <p:txBody>
                <a:bodyPr wrap="square" rtlCol="0">
                  <a:spAutoFit/>
                </a:bodyPr>
                <a:lstStyle/>
                <a:p>
                  <a:pPr algn="ctr"/>
                  <a:r>
                    <a:rPr lang="en-US" dirty="0">
                      <a:solidFill>
                        <a:srgbClr val="FF0000"/>
                      </a:solidFill>
                    </a:rPr>
                    <a:t>-</a:t>
                  </a:r>
                  <a14:m>
                    <m:oMath xmlns:m="http://schemas.openxmlformats.org/officeDocument/2006/math">
                      <m:acc>
                        <m:accPr>
                          <m:chr m:val="⃗"/>
                          <m:ctrlPr>
                            <a:rPr lang="en-US" i="1" dirty="0" smtClean="0">
                              <a:solidFill>
                                <a:srgbClr val="FF0000"/>
                              </a:solidFill>
                              <a:latin typeface="Cambria Math" panose="02040503050406030204" pitchFamily="18" charset="0"/>
                            </a:rPr>
                          </m:ctrlPr>
                        </m:accPr>
                        <m:e>
                          <m:r>
                            <a:rPr lang="en-US" i="1" dirty="0">
                              <a:solidFill>
                                <a:srgbClr val="FF0000"/>
                              </a:solidFill>
                              <a:latin typeface="Cambria Math" panose="02040503050406030204" pitchFamily="18" charset="0"/>
                            </a:rPr>
                            <m:t>𝐵</m:t>
                          </m:r>
                        </m:e>
                      </m:acc>
                    </m:oMath>
                  </a14:m>
                  <a:endParaRPr lang="en-US" dirty="0">
                    <a:solidFill>
                      <a:srgbClr val="FF0000"/>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9293331" y="1239680"/>
                  <a:ext cx="833123" cy="402931"/>
                </a:xfrm>
                <a:prstGeom prst="rect">
                  <a:avLst/>
                </a:prstGeom>
                <a:blipFill>
                  <a:blip r:embed="rId7"/>
                  <a:stretch>
                    <a:fillRect b="-24242"/>
                  </a:stretch>
                </a:blipFill>
              </p:spPr>
              <p:txBody>
                <a:bodyPr/>
                <a:lstStyle/>
                <a:p>
                  <a:r>
                    <a:rPr lang="en-US">
                      <a:noFill/>
                    </a:rPr>
                    <a:t> </a:t>
                  </a:r>
                </a:p>
              </p:txBody>
            </p:sp>
          </mc:Fallback>
        </mc:AlternateContent>
      </p:grpSp>
      <p:grpSp>
        <p:nvGrpSpPr>
          <p:cNvPr id="7" name="Group 6"/>
          <p:cNvGrpSpPr/>
          <p:nvPr/>
        </p:nvGrpSpPr>
        <p:grpSpPr>
          <a:xfrm>
            <a:off x="7615920" y="649568"/>
            <a:ext cx="3737880" cy="1210184"/>
            <a:chOff x="7615920" y="649568"/>
            <a:chExt cx="3737880" cy="1210184"/>
          </a:xfrm>
        </p:grpSpPr>
        <p:grpSp>
          <p:nvGrpSpPr>
            <p:cNvPr id="22" name="Group 21"/>
            <p:cNvGrpSpPr/>
            <p:nvPr/>
          </p:nvGrpSpPr>
          <p:grpSpPr>
            <a:xfrm>
              <a:off x="7615920" y="1046637"/>
              <a:ext cx="2438012" cy="813115"/>
              <a:chOff x="7391594" y="1372785"/>
              <a:chExt cx="2438012" cy="813115"/>
            </a:xfrm>
          </p:grpSpPr>
          <p:cxnSp>
            <p:nvCxnSpPr>
              <p:cNvPr id="15" name="Straight Connector 14"/>
              <p:cNvCxnSpPr/>
              <p:nvPr/>
            </p:nvCxnSpPr>
            <p:spPr>
              <a:xfrm flipH="1">
                <a:off x="7391594" y="1410000"/>
                <a:ext cx="2438012" cy="775900"/>
              </a:xfrm>
              <a:prstGeom prst="line">
                <a:avLst/>
              </a:prstGeom>
              <a:ln w="38100">
                <a:solidFill>
                  <a:srgbClr val="0070C0"/>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8" name="TextBox 17"/>
                  <p:cNvSpPr txBox="1"/>
                  <p:nvPr/>
                </p:nvSpPr>
                <p:spPr>
                  <a:xfrm>
                    <a:off x="8071945" y="1372785"/>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i="1" dirty="0" smtClean="0">
                                  <a:solidFill>
                                    <a:schemeClr val="accent5"/>
                                  </a:solidFill>
                                  <a:latin typeface="Cambria Math" panose="02040503050406030204" pitchFamily="18" charset="0"/>
                                </a:rPr>
                              </m:ctrlPr>
                            </m:accPr>
                            <m:e>
                              <m:r>
                                <a:rPr lang="en-US" b="0" i="1" dirty="0" smtClean="0">
                                  <a:solidFill>
                                    <a:schemeClr val="accent5"/>
                                  </a:solidFill>
                                  <a:latin typeface="Cambria Math" panose="02040503050406030204" pitchFamily="18" charset="0"/>
                                </a:rPr>
                                <m:t>𝐴</m:t>
                              </m:r>
                            </m:e>
                          </m:acc>
                        </m:oMath>
                      </m:oMathPara>
                    </a14:m>
                    <a:endParaRPr lang="en-US" dirty="0">
                      <a:solidFill>
                        <a:schemeClr val="accent5"/>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8071945" y="1372785"/>
                    <a:ext cx="833123" cy="402931"/>
                  </a:xfrm>
                  <a:prstGeom prst="rect">
                    <a:avLst/>
                  </a:prstGeom>
                  <a:blipFill>
                    <a:blip r:embed="rId8"/>
                    <a:stretch>
                      <a:fillRect t="-22727" r="-1460"/>
                    </a:stretch>
                  </a:blipFill>
                </p:spPr>
                <p:txBody>
                  <a:bodyPr/>
                  <a:lstStyle/>
                  <a:p>
                    <a:r>
                      <a:rPr lang="en-US">
                        <a:noFill/>
                      </a:rPr>
                      <a:t> </a:t>
                    </a:r>
                  </a:p>
                </p:txBody>
              </p:sp>
            </mc:Fallback>
          </mc:AlternateContent>
        </p:grpSp>
        <p:grpSp>
          <p:nvGrpSpPr>
            <p:cNvPr id="19" name="Group 18"/>
            <p:cNvGrpSpPr/>
            <p:nvPr/>
          </p:nvGrpSpPr>
          <p:grpSpPr>
            <a:xfrm>
              <a:off x="10203437" y="649568"/>
              <a:ext cx="1150363" cy="1171890"/>
              <a:chOff x="7531271" y="1690688"/>
              <a:chExt cx="1150363" cy="1171890"/>
            </a:xfrm>
          </p:grpSpPr>
          <p:cxnSp>
            <p:nvCxnSpPr>
              <p:cNvPr id="20" name="Straight Connector 19"/>
              <p:cNvCxnSpPr/>
              <p:nvPr/>
            </p:nvCxnSpPr>
            <p:spPr>
              <a:xfrm flipH="1" flipV="1">
                <a:off x="7531271" y="1690688"/>
                <a:ext cx="1079329" cy="1171890"/>
              </a:xfrm>
              <a:prstGeom prst="line">
                <a:avLst/>
              </a:prstGeom>
              <a:ln w="38100">
                <a:solidFill>
                  <a:srgbClr val="FF0000"/>
                </a:solidFill>
                <a:headEnd type="none" w="med" len="med"/>
                <a:tailEnd type="arrow"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1" name="TextBox 20"/>
                  <p:cNvSpPr txBox="1"/>
                  <p:nvPr/>
                </p:nvSpPr>
                <p:spPr>
                  <a:xfrm>
                    <a:off x="7848511" y="1825625"/>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i="1" dirty="0" smtClean="0">
                                  <a:solidFill>
                                    <a:srgbClr val="FF0000"/>
                                  </a:solidFill>
                                  <a:latin typeface="Cambria Math" panose="02040503050406030204" pitchFamily="18" charset="0"/>
                                </a:rPr>
                              </m:ctrlPr>
                            </m:accPr>
                            <m:e>
                              <m:r>
                                <a:rPr lang="en-US" i="1" dirty="0">
                                  <a:solidFill>
                                    <a:srgbClr val="FF0000"/>
                                  </a:solidFill>
                                  <a:latin typeface="Cambria Math" panose="02040503050406030204" pitchFamily="18" charset="0"/>
                                </a:rPr>
                                <m:t>𝐵</m:t>
                              </m:r>
                            </m:e>
                          </m:acc>
                        </m:oMath>
                      </m:oMathPara>
                    </a14:m>
                    <a:endParaRPr lang="en-US" dirty="0">
                      <a:solidFill>
                        <a:srgbClr val="FF0000"/>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7848511" y="1825625"/>
                    <a:ext cx="833123" cy="402931"/>
                  </a:xfrm>
                  <a:prstGeom prst="rect">
                    <a:avLst/>
                  </a:prstGeom>
                  <a:blipFill>
                    <a:blip r:embed="rId9"/>
                    <a:stretch>
                      <a:fillRect/>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23" name="TextBox 22"/>
              <p:cNvSpPr txBox="1"/>
              <p:nvPr/>
            </p:nvSpPr>
            <p:spPr>
              <a:xfrm>
                <a:off x="6756560" y="2300731"/>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b="1" i="1" dirty="0" smtClean="0">
                              <a:solidFill>
                                <a:schemeClr val="tx1"/>
                              </a:solidFill>
                              <a:latin typeface="Cambria Math" panose="02040503050406030204" pitchFamily="18" charset="0"/>
                            </a:rPr>
                          </m:ctrlPr>
                        </m:accPr>
                        <m:e>
                          <m:r>
                            <a:rPr lang="en-US" b="1" i="1" dirty="0" smtClean="0">
                              <a:solidFill>
                                <a:schemeClr val="tx1"/>
                              </a:solidFill>
                              <a:latin typeface="Cambria Math" panose="02040503050406030204" pitchFamily="18" charset="0"/>
                            </a:rPr>
                            <m:t>𝑨</m:t>
                          </m:r>
                        </m:e>
                      </m:acc>
                      <m:r>
                        <a:rPr lang="en-US" b="1" i="1" dirty="0" smtClean="0">
                          <a:solidFill>
                            <a:schemeClr val="tx1"/>
                          </a:solidFill>
                          <a:latin typeface="Cambria Math" panose="02040503050406030204" pitchFamily="18" charset="0"/>
                        </a:rPr>
                        <m:t>+</m:t>
                      </m:r>
                      <m:acc>
                        <m:accPr>
                          <m:chr m:val="⃗"/>
                          <m:ctrlPr>
                            <a:rPr lang="en-US" b="1" i="1" dirty="0">
                              <a:solidFill>
                                <a:schemeClr val="tx1"/>
                              </a:solidFill>
                              <a:latin typeface="Cambria Math" panose="02040503050406030204" pitchFamily="18" charset="0"/>
                            </a:rPr>
                          </m:ctrlPr>
                        </m:accPr>
                        <m:e>
                          <m:r>
                            <a:rPr lang="en-US" b="1" i="1" dirty="0" smtClean="0">
                              <a:solidFill>
                                <a:schemeClr val="tx1"/>
                              </a:solidFill>
                              <a:latin typeface="Cambria Math" panose="02040503050406030204" pitchFamily="18" charset="0"/>
                            </a:rPr>
                            <m:t>𝑩</m:t>
                          </m:r>
                        </m:e>
                      </m:acc>
                    </m:oMath>
                  </m:oMathPara>
                </a14:m>
                <a:endParaRPr lang="en-US" b="1" dirty="0">
                  <a:solidFill>
                    <a:schemeClr val="tx1"/>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6756560" y="2300731"/>
                <a:ext cx="833123" cy="402931"/>
              </a:xfrm>
              <a:prstGeom prst="rect">
                <a:avLst/>
              </a:prstGeom>
              <a:blipFill>
                <a:blip r:embed="rId10"/>
                <a:stretch>
                  <a:fillRect/>
                </a:stretch>
              </a:blipFill>
            </p:spPr>
            <p:txBody>
              <a:bodyPr/>
              <a:lstStyle/>
              <a:p>
                <a:r>
                  <a:rPr lang="en-US">
                    <a:noFill/>
                  </a:rPr>
                  <a:t> </a:t>
                </a:r>
              </a:p>
            </p:txBody>
          </p:sp>
        </mc:Fallback>
      </mc:AlternateContent>
      <p:grpSp>
        <p:nvGrpSpPr>
          <p:cNvPr id="24" name="Group 23"/>
          <p:cNvGrpSpPr/>
          <p:nvPr/>
        </p:nvGrpSpPr>
        <p:grpSpPr>
          <a:xfrm>
            <a:off x="7284135" y="3579921"/>
            <a:ext cx="2438012" cy="813115"/>
            <a:chOff x="7391594" y="1372785"/>
            <a:chExt cx="2438012" cy="813115"/>
          </a:xfrm>
        </p:grpSpPr>
        <p:cxnSp>
          <p:nvCxnSpPr>
            <p:cNvPr id="25" name="Straight Connector 24"/>
            <p:cNvCxnSpPr/>
            <p:nvPr/>
          </p:nvCxnSpPr>
          <p:spPr>
            <a:xfrm flipH="1">
              <a:off x="7391594" y="1410000"/>
              <a:ext cx="2438012" cy="775900"/>
            </a:xfrm>
            <a:prstGeom prst="line">
              <a:avLst/>
            </a:prstGeom>
            <a:ln w="38100">
              <a:solidFill>
                <a:srgbClr val="0070C0"/>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8071945" y="1372785"/>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i="1" dirty="0" smtClean="0">
                                <a:solidFill>
                                  <a:schemeClr val="accent5"/>
                                </a:solidFill>
                                <a:latin typeface="Cambria Math" panose="02040503050406030204" pitchFamily="18" charset="0"/>
                              </a:rPr>
                            </m:ctrlPr>
                          </m:accPr>
                          <m:e>
                            <m:r>
                              <a:rPr lang="en-US" b="0" i="1" dirty="0" smtClean="0">
                                <a:solidFill>
                                  <a:schemeClr val="accent5"/>
                                </a:solidFill>
                                <a:latin typeface="Cambria Math" panose="02040503050406030204" pitchFamily="18" charset="0"/>
                              </a:rPr>
                              <m:t>𝐴</m:t>
                            </m:r>
                          </m:e>
                        </m:acc>
                      </m:oMath>
                    </m:oMathPara>
                  </a14:m>
                  <a:endParaRPr lang="en-US" dirty="0">
                    <a:solidFill>
                      <a:schemeClr val="accent5"/>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8071945" y="1372785"/>
                  <a:ext cx="833123" cy="402931"/>
                </a:xfrm>
                <a:prstGeom prst="rect">
                  <a:avLst/>
                </a:prstGeom>
                <a:blipFill>
                  <a:blip r:embed="rId11"/>
                  <a:stretch>
                    <a:fillRect t="-22727" r="-2206"/>
                  </a:stretch>
                </a:blipFill>
              </p:spPr>
              <p:txBody>
                <a:bodyPr/>
                <a:lstStyle/>
                <a:p>
                  <a:r>
                    <a:rPr lang="en-US">
                      <a:noFill/>
                    </a:rPr>
                    <a:t> </a:t>
                  </a:r>
                </a:p>
              </p:txBody>
            </p:sp>
          </mc:Fallback>
        </mc:AlternateContent>
      </p:grpSp>
      <p:grpSp>
        <p:nvGrpSpPr>
          <p:cNvPr id="27" name="Group 26"/>
          <p:cNvGrpSpPr/>
          <p:nvPr/>
        </p:nvGrpSpPr>
        <p:grpSpPr>
          <a:xfrm>
            <a:off x="8642290" y="2445246"/>
            <a:ext cx="1150363" cy="1171890"/>
            <a:chOff x="7531271" y="1690688"/>
            <a:chExt cx="1150363" cy="1171890"/>
          </a:xfrm>
        </p:grpSpPr>
        <p:cxnSp>
          <p:nvCxnSpPr>
            <p:cNvPr id="28" name="Straight Connector 27"/>
            <p:cNvCxnSpPr/>
            <p:nvPr/>
          </p:nvCxnSpPr>
          <p:spPr>
            <a:xfrm flipH="1" flipV="1">
              <a:off x="7531271" y="1690688"/>
              <a:ext cx="1079329" cy="1171890"/>
            </a:xfrm>
            <a:prstGeom prst="line">
              <a:avLst/>
            </a:prstGeom>
            <a:ln w="38100">
              <a:solidFill>
                <a:srgbClr val="FF0000"/>
              </a:solidFill>
              <a:headEnd type="none" w="med" len="med"/>
              <a:tailEnd type="arrow"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9" name="TextBox 28"/>
                <p:cNvSpPr txBox="1"/>
                <p:nvPr/>
              </p:nvSpPr>
              <p:spPr>
                <a:xfrm>
                  <a:off x="7848511" y="1825625"/>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i="1" dirty="0" smtClean="0">
                                <a:solidFill>
                                  <a:srgbClr val="FF0000"/>
                                </a:solidFill>
                                <a:latin typeface="Cambria Math" panose="02040503050406030204" pitchFamily="18" charset="0"/>
                              </a:rPr>
                            </m:ctrlPr>
                          </m:accPr>
                          <m:e>
                            <m:r>
                              <a:rPr lang="en-US" i="1" dirty="0">
                                <a:solidFill>
                                  <a:srgbClr val="FF0000"/>
                                </a:solidFill>
                                <a:latin typeface="Cambria Math" panose="02040503050406030204" pitchFamily="18" charset="0"/>
                              </a:rPr>
                              <m:t>𝐵</m:t>
                            </m:r>
                          </m:e>
                        </m:acc>
                      </m:oMath>
                    </m:oMathPara>
                  </a14:m>
                  <a:endParaRPr lang="en-US" dirty="0">
                    <a:solidFill>
                      <a:srgbClr val="FF000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7848511" y="1825625"/>
                  <a:ext cx="833123" cy="402931"/>
                </a:xfrm>
                <a:prstGeom prst="rect">
                  <a:avLst/>
                </a:prstGeom>
                <a:blipFill>
                  <a:blip r:embed="rId12"/>
                  <a:stretch>
                    <a:fillRect/>
                  </a:stretch>
                </a:blipFill>
              </p:spPr>
              <p:txBody>
                <a:bodyPr/>
                <a:lstStyle/>
                <a:p>
                  <a:r>
                    <a:rPr lang="en-US">
                      <a:noFill/>
                    </a:rPr>
                    <a:t> </a:t>
                  </a:r>
                </a:p>
              </p:txBody>
            </p:sp>
          </mc:Fallback>
        </mc:AlternateContent>
      </p:grpSp>
      <p:grpSp>
        <p:nvGrpSpPr>
          <p:cNvPr id="13" name="Group 12"/>
          <p:cNvGrpSpPr/>
          <p:nvPr/>
        </p:nvGrpSpPr>
        <p:grpSpPr>
          <a:xfrm>
            <a:off x="7282863" y="2525607"/>
            <a:ext cx="1359427" cy="1867429"/>
            <a:chOff x="7282863" y="2525607"/>
            <a:chExt cx="1359427" cy="1867429"/>
          </a:xfrm>
        </p:grpSpPr>
        <p:cxnSp>
          <p:nvCxnSpPr>
            <p:cNvPr id="30" name="Straight Connector 29"/>
            <p:cNvCxnSpPr/>
            <p:nvPr/>
          </p:nvCxnSpPr>
          <p:spPr>
            <a:xfrm flipH="1">
              <a:off x="7284135" y="2525607"/>
              <a:ext cx="1358155" cy="1867429"/>
            </a:xfrm>
            <a:prstGeom prst="line">
              <a:avLst/>
            </a:prstGeom>
            <a:ln w="76200">
              <a:solidFill>
                <a:schemeClr val="tx1"/>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8" name="TextBox 47"/>
                <p:cNvSpPr txBox="1"/>
                <p:nvPr/>
              </p:nvSpPr>
              <p:spPr>
                <a:xfrm>
                  <a:off x="7282863" y="3027704"/>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i="1" dirty="0" smtClean="0">
                                <a:solidFill>
                                  <a:schemeClr val="tx1"/>
                                </a:solidFill>
                                <a:latin typeface="Cambria Math" panose="02040503050406030204" pitchFamily="18" charset="0"/>
                              </a:rPr>
                            </m:ctrlPr>
                          </m:accPr>
                          <m:e>
                            <m:r>
                              <a:rPr lang="en-US" b="0" i="1" dirty="0" smtClean="0">
                                <a:solidFill>
                                  <a:schemeClr val="tx1"/>
                                </a:solidFill>
                                <a:latin typeface="Cambria Math" panose="02040503050406030204" pitchFamily="18" charset="0"/>
                              </a:rPr>
                              <m:t>𝐴</m:t>
                            </m:r>
                          </m:e>
                        </m:acc>
                        <m:r>
                          <a:rPr lang="en-US" b="0" i="1" dirty="0" smtClean="0">
                            <a:solidFill>
                              <a:schemeClr val="tx1"/>
                            </a:solidFill>
                            <a:latin typeface="Cambria Math" panose="02040503050406030204" pitchFamily="18" charset="0"/>
                          </a:rPr>
                          <m:t>+</m:t>
                        </m:r>
                        <m:acc>
                          <m:accPr>
                            <m:chr m:val="⃗"/>
                            <m:ctrlPr>
                              <a:rPr lang="en-US" i="1" dirty="0">
                                <a:solidFill>
                                  <a:schemeClr val="tx1"/>
                                </a:solidFill>
                                <a:latin typeface="Cambria Math" panose="02040503050406030204" pitchFamily="18" charset="0"/>
                              </a:rPr>
                            </m:ctrlPr>
                          </m:accPr>
                          <m:e>
                            <m:r>
                              <a:rPr lang="en-US" b="0" i="1" dirty="0" smtClean="0">
                                <a:solidFill>
                                  <a:schemeClr val="tx1"/>
                                </a:solidFill>
                                <a:latin typeface="Cambria Math" panose="02040503050406030204" pitchFamily="18" charset="0"/>
                              </a:rPr>
                              <m:t>𝐵</m:t>
                            </m:r>
                          </m:e>
                        </m:acc>
                      </m:oMath>
                    </m:oMathPara>
                  </a14:m>
                  <a:endParaRPr lang="en-US" dirty="0">
                    <a:solidFill>
                      <a:schemeClr val="tx1"/>
                    </a:solidFill>
                  </a:endParaRPr>
                </a:p>
              </p:txBody>
            </p:sp>
          </mc:Choice>
          <mc:Fallback xmlns="">
            <p:sp>
              <p:nvSpPr>
                <p:cNvPr id="48" name="TextBox 47"/>
                <p:cNvSpPr txBox="1">
                  <a:spLocks noRot="1" noChangeAspect="1" noMove="1" noResize="1" noEditPoints="1" noAdjustHandles="1" noChangeArrowheads="1" noChangeShapeType="1" noTextEdit="1"/>
                </p:cNvSpPr>
                <p:nvPr/>
              </p:nvSpPr>
              <p:spPr>
                <a:xfrm>
                  <a:off x="7282863" y="3027704"/>
                  <a:ext cx="833123" cy="402931"/>
                </a:xfrm>
                <a:prstGeom prst="rect">
                  <a:avLst/>
                </a:prstGeom>
                <a:blipFill>
                  <a:blip r:embed="rId13"/>
                  <a:stretch>
                    <a:fillRect t="-22727"/>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5" name="TextBox 34"/>
              <p:cNvSpPr txBox="1"/>
              <p:nvPr/>
            </p:nvSpPr>
            <p:spPr>
              <a:xfrm>
                <a:off x="6735493" y="4852470"/>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b="1" i="1" dirty="0" smtClean="0">
                              <a:solidFill>
                                <a:schemeClr val="tx1"/>
                              </a:solidFill>
                              <a:latin typeface="Cambria Math" panose="02040503050406030204" pitchFamily="18" charset="0"/>
                            </a:rPr>
                          </m:ctrlPr>
                        </m:accPr>
                        <m:e>
                          <m:r>
                            <a:rPr lang="en-US" b="1" i="1" dirty="0" smtClean="0">
                              <a:solidFill>
                                <a:schemeClr val="tx1"/>
                              </a:solidFill>
                              <a:latin typeface="Cambria Math" panose="02040503050406030204" pitchFamily="18" charset="0"/>
                            </a:rPr>
                            <m:t>𝑨</m:t>
                          </m:r>
                        </m:e>
                      </m:acc>
                      <m:r>
                        <a:rPr lang="en-US" b="1" i="1" dirty="0" smtClean="0">
                          <a:solidFill>
                            <a:schemeClr val="tx1"/>
                          </a:solidFill>
                          <a:latin typeface="Cambria Math" panose="02040503050406030204" pitchFamily="18" charset="0"/>
                        </a:rPr>
                        <m:t>−</m:t>
                      </m:r>
                      <m:acc>
                        <m:accPr>
                          <m:chr m:val="⃗"/>
                          <m:ctrlPr>
                            <a:rPr lang="en-US" b="1" i="1" dirty="0">
                              <a:solidFill>
                                <a:schemeClr val="tx1"/>
                              </a:solidFill>
                              <a:latin typeface="Cambria Math" panose="02040503050406030204" pitchFamily="18" charset="0"/>
                            </a:rPr>
                          </m:ctrlPr>
                        </m:accPr>
                        <m:e>
                          <m:r>
                            <a:rPr lang="en-US" b="1" i="1" dirty="0" smtClean="0">
                              <a:solidFill>
                                <a:schemeClr val="tx1"/>
                              </a:solidFill>
                              <a:latin typeface="Cambria Math" panose="02040503050406030204" pitchFamily="18" charset="0"/>
                            </a:rPr>
                            <m:t>𝑩</m:t>
                          </m:r>
                        </m:e>
                      </m:acc>
                    </m:oMath>
                  </m:oMathPara>
                </a14:m>
                <a:endParaRPr lang="en-US" b="1" dirty="0">
                  <a:solidFill>
                    <a:schemeClr val="tx1"/>
                  </a:solidFill>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6735493" y="4852470"/>
                <a:ext cx="833123" cy="402931"/>
              </a:xfrm>
              <a:prstGeom prst="rect">
                <a:avLst/>
              </a:prstGeom>
              <a:blipFill>
                <a:blip r:embed="rId14"/>
                <a:stretch>
                  <a:fillRect/>
                </a:stretch>
              </a:blipFill>
            </p:spPr>
            <p:txBody>
              <a:bodyPr/>
              <a:lstStyle/>
              <a:p>
                <a:r>
                  <a:rPr lang="en-US">
                    <a:noFill/>
                  </a:rPr>
                  <a:t> </a:t>
                </a:r>
              </a:p>
            </p:txBody>
          </p:sp>
        </mc:Fallback>
      </mc:AlternateContent>
      <p:grpSp>
        <p:nvGrpSpPr>
          <p:cNvPr id="37" name="Group 36"/>
          <p:cNvGrpSpPr/>
          <p:nvPr/>
        </p:nvGrpSpPr>
        <p:grpSpPr>
          <a:xfrm>
            <a:off x="6836847" y="5220080"/>
            <a:ext cx="2438012" cy="813115"/>
            <a:chOff x="7391594" y="1372785"/>
            <a:chExt cx="2438012" cy="813115"/>
          </a:xfrm>
        </p:grpSpPr>
        <p:cxnSp>
          <p:nvCxnSpPr>
            <p:cNvPr id="42" name="Straight Connector 41"/>
            <p:cNvCxnSpPr/>
            <p:nvPr/>
          </p:nvCxnSpPr>
          <p:spPr>
            <a:xfrm flipH="1">
              <a:off x="7391594" y="1410000"/>
              <a:ext cx="2438012" cy="775900"/>
            </a:xfrm>
            <a:prstGeom prst="line">
              <a:avLst/>
            </a:prstGeom>
            <a:ln w="38100">
              <a:solidFill>
                <a:srgbClr val="0070C0"/>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3" name="TextBox 42"/>
                <p:cNvSpPr txBox="1"/>
                <p:nvPr/>
              </p:nvSpPr>
              <p:spPr>
                <a:xfrm>
                  <a:off x="8071945" y="1372785"/>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i="1" dirty="0" smtClean="0">
                                <a:solidFill>
                                  <a:schemeClr val="accent5"/>
                                </a:solidFill>
                                <a:latin typeface="Cambria Math" panose="02040503050406030204" pitchFamily="18" charset="0"/>
                              </a:rPr>
                            </m:ctrlPr>
                          </m:accPr>
                          <m:e>
                            <m:r>
                              <a:rPr lang="en-US" b="0" i="1" dirty="0" smtClean="0">
                                <a:solidFill>
                                  <a:schemeClr val="accent5"/>
                                </a:solidFill>
                                <a:latin typeface="Cambria Math" panose="02040503050406030204" pitchFamily="18" charset="0"/>
                              </a:rPr>
                              <m:t>𝐴</m:t>
                            </m:r>
                          </m:e>
                        </m:acc>
                      </m:oMath>
                    </m:oMathPara>
                  </a14:m>
                  <a:endParaRPr lang="en-US" dirty="0">
                    <a:solidFill>
                      <a:schemeClr val="accent5"/>
                    </a:solidFill>
                  </a:endParaRPr>
                </a:p>
              </p:txBody>
            </p:sp>
          </mc:Choice>
          <mc:Fallback xmlns="">
            <p:sp>
              <p:nvSpPr>
                <p:cNvPr id="43" name="TextBox 42"/>
                <p:cNvSpPr txBox="1">
                  <a:spLocks noRot="1" noChangeAspect="1" noMove="1" noResize="1" noEditPoints="1" noAdjustHandles="1" noChangeArrowheads="1" noChangeShapeType="1" noTextEdit="1"/>
                </p:cNvSpPr>
                <p:nvPr/>
              </p:nvSpPr>
              <p:spPr>
                <a:xfrm>
                  <a:off x="8071945" y="1372785"/>
                  <a:ext cx="833123" cy="402931"/>
                </a:xfrm>
                <a:prstGeom prst="rect">
                  <a:avLst/>
                </a:prstGeom>
                <a:blipFill>
                  <a:blip r:embed="rId15"/>
                  <a:stretch>
                    <a:fillRect t="-22727" r="-1460"/>
                  </a:stretch>
                </a:blipFill>
              </p:spPr>
              <p:txBody>
                <a:bodyPr/>
                <a:lstStyle/>
                <a:p>
                  <a:r>
                    <a:rPr lang="en-US">
                      <a:noFill/>
                    </a:rPr>
                    <a:t> </a:t>
                  </a:r>
                </a:p>
              </p:txBody>
            </p:sp>
          </mc:Fallback>
        </mc:AlternateContent>
      </p:grpSp>
      <p:grpSp>
        <p:nvGrpSpPr>
          <p:cNvPr id="38" name="Group 37"/>
          <p:cNvGrpSpPr/>
          <p:nvPr/>
        </p:nvGrpSpPr>
        <p:grpSpPr>
          <a:xfrm>
            <a:off x="9267970" y="5264746"/>
            <a:ext cx="1079329" cy="1171890"/>
            <a:chOff x="8604239" y="2870029"/>
            <a:chExt cx="1079329" cy="1171890"/>
          </a:xfrm>
        </p:grpSpPr>
        <p:cxnSp>
          <p:nvCxnSpPr>
            <p:cNvPr id="40" name="Straight Connector 39"/>
            <p:cNvCxnSpPr/>
            <p:nvPr/>
          </p:nvCxnSpPr>
          <p:spPr>
            <a:xfrm flipH="1" flipV="1">
              <a:off x="8604239" y="2870029"/>
              <a:ext cx="1079329" cy="1171890"/>
            </a:xfrm>
            <a:prstGeom prst="line">
              <a:avLst/>
            </a:prstGeom>
            <a:ln w="38100">
              <a:solidFill>
                <a:srgbClr val="FF0000"/>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1" name="TextBox 40"/>
                <p:cNvSpPr txBox="1"/>
                <p:nvPr/>
              </p:nvSpPr>
              <p:spPr>
                <a:xfrm>
                  <a:off x="8730786" y="2879073"/>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b="0" i="1" dirty="0" smtClean="0">
                            <a:solidFill>
                              <a:srgbClr val="FF0000"/>
                            </a:solidFill>
                            <a:latin typeface="Cambria Math" panose="02040503050406030204" pitchFamily="18" charset="0"/>
                          </a:rPr>
                          <m:t>−</m:t>
                        </m:r>
                        <m:acc>
                          <m:accPr>
                            <m:chr m:val="⃗"/>
                            <m:ctrlPr>
                              <a:rPr lang="en-US" i="1" dirty="0" smtClean="0">
                                <a:solidFill>
                                  <a:srgbClr val="FF0000"/>
                                </a:solidFill>
                                <a:latin typeface="Cambria Math" panose="02040503050406030204" pitchFamily="18" charset="0"/>
                              </a:rPr>
                            </m:ctrlPr>
                          </m:accPr>
                          <m:e>
                            <m:r>
                              <a:rPr lang="en-US" b="0" i="1" dirty="0">
                                <a:solidFill>
                                  <a:srgbClr val="FF0000"/>
                                </a:solidFill>
                                <a:latin typeface="Cambria Math" panose="02040503050406030204" pitchFamily="18" charset="0"/>
                              </a:rPr>
                              <m:t>𝐵</m:t>
                            </m:r>
                          </m:e>
                        </m:acc>
                      </m:oMath>
                    </m:oMathPara>
                  </a14:m>
                  <a:endParaRPr lang="en-US" dirty="0">
                    <a:solidFill>
                      <a:srgbClr val="FF0000"/>
                    </a:solidFill>
                  </a:endParaRPr>
                </a:p>
              </p:txBody>
            </p:sp>
          </mc:Choice>
          <mc:Fallback xmlns="">
            <p:sp>
              <p:nvSpPr>
                <p:cNvPr id="41" name="TextBox 40"/>
                <p:cNvSpPr txBox="1">
                  <a:spLocks noRot="1" noChangeAspect="1" noMove="1" noResize="1" noEditPoints="1" noAdjustHandles="1" noChangeArrowheads="1" noChangeShapeType="1" noTextEdit="1"/>
                </p:cNvSpPr>
                <p:nvPr/>
              </p:nvSpPr>
              <p:spPr>
                <a:xfrm>
                  <a:off x="8730786" y="2879073"/>
                  <a:ext cx="833123" cy="402931"/>
                </a:xfrm>
                <a:prstGeom prst="rect">
                  <a:avLst/>
                </a:prstGeom>
                <a:blipFill>
                  <a:blip r:embed="rId16"/>
                  <a:stretch>
                    <a:fillRect/>
                  </a:stretch>
                </a:blipFill>
              </p:spPr>
              <p:txBody>
                <a:bodyPr/>
                <a:lstStyle/>
                <a:p>
                  <a:r>
                    <a:rPr lang="en-US">
                      <a:noFill/>
                    </a:rPr>
                    <a:t> </a:t>
                  </a:r>
                </a:p>
              </p:txBody>
            </p:sp>
          </mc:Fallback>
        </mc:AlternateContent>
      </p:grpSp>
      <p:grpSp>
        <p:nvGrpSpPr>
          <p:cNvPr id="14" name="Group 13"/>
          <p:cNvGrpSpPr/>
          <p:nvPr/>
        </p:nvGrpSpPr>
        <p:grpSpPr>
          <a:xfrm>
            <a:off x="6836847" y="6040646"/>
            <a:ext cx="3455182" cy="604907"/>
            <a:chOff x="6836847" y="6040646"/>
            <a:chExt cx="3455182" cy="604907"/>
          </a:xfrm>
        </p:grpSpPr>
        <p:cxnSp>
          <p:nvCxnSpPr>
            <p:cNvPr id="39" name="Straight Connector 38"/>
            <p:cNvCxnSpPr/>
            <p:nvPr/>
          </p:nvCxnSpPr>
          <p:spPr>
            <a:xfrm flipH="1" flipV="1">
              <a:off x="6836847" y="6040646"/>
              <a:ext cx="3455182" cy="395991"/>
            </a:xfrm>
            <a:prstGeom prst="line">
              <a:avLst/>
            </a:prstGeom>
            <a:ln w="76200">
              <a:solidFill>
                <a:schemeClr val="tx1"/>
              </a:solidFill>
              <a:headEnd type="arrow"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9" name="TextBox 48"/>
                <p:cNvSpPr txBox="1"/>
                <p:nvPr/>
              </p:nvSpPr>
              <p:spPr>
                <a:xfrm>
                  <a:off x="7976022" y="6242622"/>
                  <a:ext cx="833123" cy="402931"/>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i="1" dirty="0" smtClean="0">
                                <a:solidFill>
                                  <a:schemeClr val="tx1"/>
                                </a:solidFill>
                                <a:latin typeface="Cambria Math" panose="02040503050406030204" pitchFamily="18" charset="0"/>
                              </a:rPr>
                            </m:ctrlPr>
                          </m:accPr>
                          <m:e>
                            <m:r>
                              <a:rPr lang="en-US" b="0" i="1" dirty="0" smtClean="0">
                                <a:solidFill>
                                  <a:schemeClr val="tx1"/>
                                </a:solidFill>
                                <a:latin typeface="Cambria Math" panose="02040503050406030204" pitchFamily="18" charset="0"/>
                              </a:rPr>
                              <m:t>𝐴</m:t>
                            </m:r>
                          </m:e>
                        </m:acc>
                        <m:r>
                          <a:rPr lang="en-US" b="0" i="1" dirty="0" smtClean="0">
                            <a:solidFill>
                              <a:schemeClr val="tx1"/>
                            </a:solidFill>
                            <a:latin typeface="Cambria Math" panose="02040503050406030204" pitchFamily="18" charset="0"/>
                          </a:rPr>
                          <m:t>−</m:t>
                        </m:r>
                        <m:acc>
                          <m:accPr>
                            <m:chr m:val="⃗"/>
                            <m:ctrlPr>
                              <a:rPr lang="en-US" i="1" dirty="0">
                                <a:solidFill>
                                  <a:schemeClr val="tx1"/>
                                </a:solidFill>
                                <a:latin typeface="Cambria Math" panose="02040503050406030204" pitchFamily="18" charset="0"/>
                              </a:rPr>
                            </m:ctrlPr>
                          </m:accPr>
                          <m:e>
                            <m:r>
                              <a:rPr lang="en-US" b="0" i="1" dirty="0" smtClean="0">
                                <a:solidFill>
                                  <a:schemeClr val="tx1"/>
                                </a:solidFill>
                                <a:latin typeface="Cambria Math" panose="02040503050406030204" pitchFamily="18" charset="0"/>
                              </a:rPr>
                              <m:t>𝐵</m:t>
                            </m:r>
                          </m:e>
                        </m:acc>
                      </m:oMath>
                    </m:oMathPara>
                  </a14:m>
                  <a:endParaRPr lang="en-US" dirty="0">
                    <a:solidFill>
                      <a:schemeClr val="tx1"/>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7976022" y="6242622"/>
                  <a:ext cx="833123" cy="402931"/>
                </a:xfrm>
                <a:prstGeom prst="rect">
                  <a:avLst/>
                </a:prstGeom>
                <a:blipFill>
                  <a:blip r:embed="rId17"/>
                  <a:stretch>
                    <a:fillRect t="-22727"/>
                  </a:stretch>
                </a:blipFill>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37829286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5" grpId="0"/>
    </p:bldLst>
  </p:timing>
  <p:extLst mod="1"/>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p:cNvSpPr>
          <p:nvPr/>
        </p:nvSpPr>
        <p:spPr bwMode="auto">
          <a:xfrm>
            <a:off x="835732" y="422168"/>
            <a:ext cx="5182521" cy="594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b="1" dirty="0">
                <a:latin typeface="Arial" panose="020B0604020202020204" pitchFamily="34" charset="0"/>
              </a:rPr>
              <a:t>Equations of Motion:</a:t>
            </a:r>
          </a:p>
        </p:txBody>
      </p:sp>
      <p:sp>
        <p:nvSpPr>
          <p:cNvPr id="4" name="Slide Number Placeholder 3"/>
          <p:cNvSpPr>
            <a:spLocks noGrp="1"/>
          </p:cNvSpPr>
          <p:nvPr>
            <p:ph type="sldNum" sz="quarter" idx="12"/>
          </p:nvPr>
        </p:nvSpPr>
        <p:spPr/>
        <p:txBody>
          <a:bodyPr/>
          <a:lstStyle/>
          <a:p>
            <a:fld id="{D53E3F94-F532-4A3C-8342-C687332B96EC}" type="slidenum">
              <a:rPr lang="en-US" smtClean="0"/>
              <a:t>3</a:t>
            </a:fld>
            <a:endParaRPr lang="en-US" dirty="0"/>
          </a:p>
        </p:txBody>
      </p:sp>
      <p:cxnSp>
        <p:nvCxnSpPr>
          <p:cNvPr id="96" name="Straight Connector 95"/>
          <p:cNvCxnSpPr>
            <a:endCxn id="95" idx="0"/>
          </p:cNvCxnSpPr>
          <p:nvPr/>
        </p:nvCxnSpPr>
        <p:spPr>
          <a:xfrm>
            <a:off x="6849751" y="1580987"/>
            <a:ext cx="16446" cy="1144126"/>
          </a:xfrm>
          <a:prstGeom prst="line">
            <a:avLst/>
          </a:prstGeom>
          <a:ln>
            <a:prstDash val="dash"/>
          </a:ln>
        </p:spPr>
        <p:style>
          <a:lnRef idx="1">
            <a:schemeClr val="dk1"/>
          </a:lnRef>
          <a:fillRef idx="0">
            <a:schemeClr val="dk1"/>
          </a:fillRef>
          <a:effectRef idx="0">
            <a:schemeClr val="dk1"/>
          </a:effectRef>
          <a:fontRef idx="minor">
            <a:schemeClr val="tx1"/>
          </a:fontRef>
        </p:style>
      </p:cxnSp>
      <p:grpSp>
        <p:nvGrpSpPr>
          <p:cNvPr id="36" name="Group 35"/>
          <p:cNvGrpSpPr/>
          <p:nvPr/>
        </p:nvGrpSpPr>
        <p:grpSpPr>
          <a:xfrm>
            <a:off x="1502420" y="884085"/>
            <a:ext cx="9851380" cy="2350189"/>
            <a:chOff x="1502420" y="884085"/>
            <a:chExt cx="9851380" cy="2350189"/>
          </a:xfrm>
        </p:grpSpPr>
        <p:grpSp>
          <p:nvGrpSpPr>
            <p:cNvPr id="34" name="Group 33"/>
            <p:cNvGrpSpPr/>
            <p:nvPr/>
          </p:nvGrpSpPr>
          <p:grpSpPr>
            <a:xfrm>
              <a:off x="1502420" y="884085"/>
              <a:ext cx="9851380" cy="2350189"/>
              <a:chOff x="1502420" y="1016528"/>
              <a:chExt cx="9851380" cy="2350189"/>
            </a:xfrm>
          </p:grpSpPr>
          <p:grpSp>
            <p:nvGrpSpPr>
              <p:cNvPr id="11" name="Group 10"/>
              <p:cNvGrpSpPr/>
              <p:nvPr/>
            </p:nvGrpSpPr>
            <p:grpSpPr>
              <a:xfrm>
                <a:off x="1502420" y="1016528"/>
                <a:ext cx="9851380" cy="2283960"/>
                <a:chOff x="1502420" y="1016528"/>
                <a:chExt cx="9851380" cy="2283960"/>
              </a:xfrm>
            </p:grpSpPr>
            <p:grpSp>
              <p:nvGrpSpPr>
                <p:cNvPr id="6" name="Group 5"/>
                <p:cNvGrpSpPr/>
                <p:nvPr/>
              </p:nvGrpSpPr>
              <p:grpSpPr>
                <a:xfrm>
                  <a:off x="1619112" y="1016528"/>
                  <a:ext cx="9734688" cy="2098687"/>
                  <a:chOff x="2260556" y="1016528"/>
                  <a:chExt cx="9734688" cy="2098687"/>
                </a:xfrm>
              </p:grpSpPr>
              <p:grpSp>
                <p:nvGrpSpPr>
                  <p:cNvPr id="15" name="Group 14"/>
                  <p:cNvGrpSpPr/>
                  <p:nvPr/>
                </p:nvGrpSpPr>
                <p:grpSpPr>
                  <a:xfrm>
                    <a:off x="2260556" y="1016528"/>
                    <a:ext cx="9734688" cy="2098687"/>
                    <a:chOff x="2053058" y="3621909"/>
                    <a:chExt cx="9734688" cy="2098687"/>
                  </a:xfrm>
                </p:grpSpPr>
                <p:cxnSp>
                  <p:nvCxnSpPr>
                    <p:cNvPr id="87" name="Straight Connector 86"/>
                    <p:cNvCxnSpPr/>
                    <p:nvPr/>
                  </p:nvCxnSpPr>
                  <p:spPr>
                    <a:xfrm>
                      <a:off x="2265417" y="4892838"/>
                      <a:ext cx="1175207"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88" name="Straight Connector 87"/>
                    <p:cNvCxnSpPr/>
                    <p:nvPr/>
                  </p:nvCxnSpPr>
                  <p:spPr>
                    <a:xfrm flipV="1">
                      <a:off x="6239653" y="4310390"/>
                      <a:ext cx="1044550" cy="837537"/>
                    </a:xfrm>
                    <a:prstGeom prst="line">
                      <a:avLst/>
                    </a:prstGeom>
                    <a:ln w="28575"/>
                  </p:spPr>
                  <p:style>
                    <a:lnRef idx="1">
                      <a:schemeClr val="dk1"/>
                    </a:lnRef>
                    <a:fillRef idx="0">
                      <a:schemeClr val="dk1"/>
                    </a:fillRef>
                    <a:effectRef idx="0">
                      <a:schemeClr val="dk1"/>
                    </a:effectRef>
                    <a:fontRef idx="minor">
                      <a:schemeClr val="tx1"/>
                    </a:fontRef>
                  </p:style>
                </p:cxnSp>
                <p:grpSp>
                  <p:nvGrpSpPr>
                    <p:cNvPr id="56" name="Group 55"/>
                    <p:cNvGrpSpPr/>
                    <p:nvPr/>
                  </p:nvGrpSpPr>
                  <p:grpSpPr>
                    <a:xfrm>
                      <a:off x="2053058" y="3621909"/>
                      <a:ext cx="9734688" cy="2098687"/>
                      <a:chOff x="894202" y="1131731"/>
                      <a:chExt cx="10470122" cy="2098687"/>
                    </a:xfrm>
                  </p:grpSpPr>
                  <p:grpSp>
                    <p:nvGrpSpPr>
                      <p:cNvPr id="57" name="Group 56"/>
                      <p:cNvGrpSpPr/>
                      <p:nvPr/>
                    </p:nvGrpSpPr>
                    <p:grpSpPr>
                      <a:xfrm>
                        <a:off x="894202" y="1131731"/>
                        <a:ext cx="6427593" cy="2098687"/>
                        <a:chOff x="1902224" y="1016528"/>
                        <a:chExt cx="6344834" cy="1633581"/>
                      </a:xfrm>
                    </p:grpSpPr>
                    <p:grpSp>
                      <p:nvGrpSpPr>
                        <p:cNvPr id="70" name="Group 69"/>
                        <p:cNvGrpSpPr/>
                        <p:nvPr/>
                      </p:nvGrpSpPr>
                      <p:grpSpPr>
                        <a:xfrm>
                          <a:off x="1902224" y="1030483"/>
                          <a:ext cx="2095531" cy="1619626"/>
                          <a:chOff x="103567" y="-173473"/>
                          <a:chExt cx="2013848" cy="1050983"/>
                        </a:xfrm>
                      </p:grpSpPr>
                      <p:cxnSp>
                        <p:nvCxnSpPr>
                          <p:cNvPr id="82" name="Straight Connector 81"/>
                          <p:cNvCxnSpPr/>
                          <p:nvPr/>
                        </p:nvCxnSpPr>
                        <p:spPr>
                          <a:xfrm>
                            <a:off x="320240" y="60544"/>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324396" y="733266"/>
                            <a:ext cx="15621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4" name="Text Box 2"/>
                          <p:cNvSpPr txBox="1">
                            <a:spLocks noChangeArrowheads="1"/>
                          </p:cNvSpPr>
                          <p:nvPr/>
                        </p:nvSpPr>
                        <p:spPr bwMode="auto">
                          <a:xfrm>
                            <a:off x="103567" y="-173473"/>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a</a:t>
                            </a:r>
                          </a:p>
                        </p:txBody>
                      </p:sp>
                      <p:sp>
                        <p:nvSpPr>
                          <p:cNvPr id="85" name="Text Box 2"/>
                          <p:cNvSpPr txBox="1">
                            <a:spLocks noChangeArrowheads="1"/>
                          </p:cNvSpPr>
                          <p:nvPr/>
                        </p:nvSpPr>
                        <p:spPr bwMode="auto">
                          <a:xfrm>
                            <a:off x="1879290" y="620335"/>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nvGrpSpPr>
                        <p:cNvPr id="71" name="Group 70"/>
                        <p:cNvGrpSpPr/>
                        <p:nvPr/>
                      </p:nvGrpSpPr>
                      <p:grpSpPr>
                        <a:xfrm>
                          <a:off x="6193149" y="1016528"/>
                          <a:ext cx="2053909" cy="1631185"/>
                          <a:chOff x="143565" y="-180974"/>
                          <a:chExt cx="1973850" cy="1058484"/>
                        </a:xfrm>
                      </p:grpSpPr>
                      <p:cxnSp>
                        <p:nvCxnSpPr>
                          <p:cNvPr id="78" name="Straight Connector 77"/>
                          <p:cNvCxnSpPr/>
                          <p:nvPr/>
                        </p:nvCxnSpPr>
                        <p:spPr>
                          <a:xfrm>
                            <a:off x="288614" y="76200"/>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284479" y="748922"/>
                            <a:ext cx="15621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0" name="Text Box 2"/>
                          <p:cNvSpPr txBox="1">
                            <a:spLocks noChangeArrowheads="1"/>
                          </p:cNvSpPr>
                          <p:nvPr/>
                        </p:nvSpPr>
                        <p:spPr bwMode="auto">
                          <a:xfrm>
                            <a:off x="143565" y="-180974"/>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v</a:t>
                            </a:r>
                          </a:p>
                        </p:txBody>
                      </p:sp>
                      <p:sp>
                        <p:nvSpPr>
                          <p:cNvPr id="81" name="Text Box 2"/>
                          <p:cNvSpPr txBox="1">
                            <a:spLocks noChangeArrowheads="1"/>
                          </p:cNvSpPr>
                          <p:nvPr/>
                        </p:nvSpPr>
                        <p:spPr bwMode="auto">
                          <a:xfrm>
                            <a:off x="1879290" y="620335"/>
                            <a:ext cx="238125" cy="25717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nvGrpSpPr>
                        <p:cNvPr id="72" name="Group 71"/>
                        <p:cNvGrpSpPr/>
                        <p:nvPr/>
                      </p:nvGrpSpPr>
                      <p:grpSpPr>
                        <a:xfrm>
                          <a:off x="3906917" y="1519705"/>
                          <a:ext cx="2014780" cy="352993"/>
                          <a:chOff x="4525768" y="3449143"/>
                          <a:chExt cx="2014780" cy="352993"/>
                        </a:xfrm>
                      </p:grpSpPr>
                      <p:cxnSp>
                        <p:nvCxnSpPr>
                          <p:cNvPr id="76" name="Straight Arrow Connector 75"/>
                          <p:cNvCxnSpPr/>
                          <p:nvPr/>
                        </p:nvCxnSpPr>
                        <p:spPr>
                          <a:xfrm flipV="1">
                            <a:off x="4722570" y="3802135"/>
                            <a:ext cx="1634638" cy="1"/>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7" name="TextBox 76"/>
                              <p:cNvSpPr txBox="1"/>
                              <p:nvPr/>
                            </p:nvSpPr>
                            <p:spPr>
                              <a:xfrm>
                                <a:off x="4525768" y="3449143"/>
                                <a:ext cx="2014780" cy="287482"/>
                              </a:xfrm>
                              <a:prstGeom prst="rect">
                                <a:avLst/>
                              </a:prstGeom>
                              <a:noFill/>
                            </p:spPr>
                            <p:txBody>
                              <a:bodyPr wrap="square" rtlCol="0">
                                <a:spAutoFit/>
                              </a:bodyPr>
                              <a:lstStyle/>
                              <a:p>
                                <a:pPr algn="ctr"/>
                                <a14:m>
                                  <m:oMath xmlns:m="http://schemas.openxmlformats.org/officeDocument/2006/math">
                                    <m:r>
                                      <m:rPr>
                                        <m:sty m:val="p"/>
                                      </m:rPr>
                                      <a:rPr lang="en-US" b="0" i="0" smtClean="0">
                                        <a:solidFill>
                                          <a:srgbClr val="FF0000"/>
                                        </a:solidFill>
                                        <a:latin typeface="Cambria Math" panose="02040503050406030204" pitchFamily="18" charset="0"/>
                                      </a:rPr>
                                      <m:t>Δ</m:t>
                                    </m:r>
                                  </m:oMath>
                                </a14:m>
                                <a:r>
                                  <a:rPr lang="en-US" i="1" dirty="0">
                                    <a:solidFill>
                                      <a:srgbClr val="FF0000"/>
                                    </a:solidFill>
                                  </a:rPr>
                                  <a:t>v = area of a(t)</a:t>
                                </a:r>
                              </a:p>
                            </p:txBody>
                          </p:sp>
                        </mc:Choice>
                        <mc:Fallback xmlns="">
                          <p:sp>
                            <p:nvSpPr>
                              <p:cNvPr id="77" name="TextBox 76"/>
                              <p:cNvSpPr txBox="1">
                                <a:spLocks noRot="1" noChangeAspect="1" noMove="1" noResize="1" noEditPoints="1" noAdjustHandles="1" noChangeArrowheads="1" noChangeShapeType="1" noTextEdit="1"/>
                              </p:cNvSpPr>
                              <p:nvPr/>
                            </p:nvSpPr>
                            <p:spPr>
                              <a:xfrm>
                                <a:off x="4525768" y="3449143"/>
                                <a:ext cx="2014780" cy="287482"/>
                              </a:xfrm>
                              <a:prstGeom prst="rect">
                                <a:avLst/>
                              </a:prstGeom>
                              <a:blipFill>
                                <a:blip r:embed="rId6"/>
                                <a:stretch>
                                  <a:fillRect t="-8197" b="-24590"/>
                                </a:stretch>
                              </a:blipFill>
                            </p:spPr>
                            <p:txBody>
                              <a:bodyPr/>
                              <a:lstStyle/>
                              <a:p>
                                <a:r>
                                  <a:rPr lang="en-US">
                                    <a:noFill/>
                                  </a:rPr>
                                  <a:t> </a:t>
                                </a:r>
                              </a:p>
                            </p:txBody>
                          </p:sp>
                        </mc:Fallback>
                      </mc:AlternateContent>
                    </p:grpSp>
                  </p:grpSp>
                  <p:grpSp>
                    <p:nvGrpSpPr>
                      <p:cNvPr id="58" name="Group 57"/>
                      <p:cNvGrpSpPr/>
                      <p:nvPr/>
                    </p:nvGrpSpPr>
                    <p:grpSpPr>
                      <a:xfrm>
                        <a:off x="7134539" y="1174566"/>
                        <a:ext cx="4229785" cy="2031096"/>
                        <a:chOff x="3859337" y="1050219"/>
                        <a:chExt cx="4305451" cy="1597494"/>
                      </a:xfrm>
                    </p:grpSpPr>
                    <p:grpSp>
                      <p:nvGrpSpPr>
                        <p:cNvPr id="59" name="Group 58"/>
                        <p:cNvGrpSpPr/>
                        <p:nvPr/>
                      </p:nvGrpSpPr>
                      <p:grpSpPr>
                        <a:xfrm>
                          <a:off x="6017076" y="1050219"/>
                          <a:ext cx="2147712" cy="1597494"/>
                          <a:chOff x="-25645" y="-159112"/>
                          <a:chExt cx="2063995" cy="1036622"/>
                        </a:xfrm>
                      </p:grpSpPr>
                      <p:cxnSp>
                        <p:nvCxnSpPr>
                          <p:cNvPr id="66" name="Straight Connector 65"/>
                          <p:cNvCxnSpPr/>
                          <p:nvPr/>
                        </p:nvCxnSpPr>
                        <p:spPr>
                          <a:xfrm>
                            <a:off x="209550" y="76200"/>
                            <a:ext cx="2929" cy="6727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205171" y="748922"/>
                            <a:ext cx="15621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8" name="Text Box 2"/>
                          <p:cNvSpPr txBox="1">
                            <a:spLocks noChangeArrowheads="1"/>
                          </p:cNvSpPr>
                          <p:nvPr/>
                        </p:nvSpPr>
                        <p:spPr bwMode="auto">
                          <a:xfrm>
                            <a:off x="-25645" y="-159112"/>
                            <a:ext cx="238125" cy="257175"/>
                          </a:xfrm>
                          <a:prstGeom prst="rect">
                            <a:avLst/>
                          </a:prstGeom>
                          <a:noFill/>
                          <a:ln w="2857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x</a:t>
                            </a:r>
                          </a:p>
                        </p:txBody>
                      </p:sp>
                      <p:sp>
                        <p:nvSpPr>
                          <p:cNvPr id="69" name="Text Box 2"/>
                          <p:cNvSpPr txBox="1">
                            <a:spLocks noChangeArrowheads="1"/>
                          </p:cNvSpPr>
                          <p:nvPr/>
                        </p:nvSpPr>
                        <p:spPr bwMode="auto">
                          <a:xfrm>
                            <a:off x="1800225" y="620335"/>
                            <a:ext cx="238125" cy="257175"/>
                          </a:xfrm>
                          <a:prstGeom prst="rect">
                            <a:avLst/>
                          </a:prstGeom>
                          <a:noFill/>
                          <a:ln w="2857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grpSp>
                    <p:grpSp>
                      <p:nvGrpSpPr>
                        <p:cNvPr id="60" name="Group 59"/>
                        <p:cNvGrpSpPr/>
                        <p:nvPr/>
                      </p:nvGrpSpPr>
                      <p:grpSpPr>
                        <a:xfrm>
                          <a:off x="3859337" y="1395032"/>
                          <a:ext cx="2014780" cy="344718"/>
                          <a:chOff x="4478188" y="3324470"/>
                          <a:chExt cx="2014780" cy="344718"/>
                        </a:xfrm>
                      </p:grpSpPr>
                      <p:cxnSp>
                        <p:nvCxnSpPr>
                          <p:cNvPr id="64" name="Straight Arrow Connector 63"/>
                          <p:cNvCxnSpPr/>
                          <p:nvPr/>
                        </p:nvCxnSpPr>
                        <p:spPr>
                          <a:xfrm>
                            <a:off x="4780267" y="3669187"/>
                            <a:ext cx="1314361" cy="1"/>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5" name="TextBox 64"/>
                              <p:cNvSpPr txBox="1"/>
                              <p:nvPr/>
                            </p:nvSpPr>
                            <p:spPr>
                              <a:xfrm>
                                <a:off x="4478188" y="3324470"/>
                                <a:ext cx="2014780" cy="290486"/>
                              </a:xfrm>
                              <a:prstGeom prst="rect">
                                <a:avLst/>
                              </a:prstGeom>
                              <a:noFill/>
                              <a:ln w="28575">
                                <a:noFill/>
                              </a:ln>
                            </p:spPr>
                            <p:txBody>
                              <a:bodyPr wrap="square" rtlCol="0">
                                <a:spAutoFit/>
                              </a:bodyPr>
                              <a:lstStyle/>
                              <a:p>
                                <a:pPr algn="ctr"/>
                                <a14:m>
                                  <m:oMath xmlns:m="http://schemas.openxmlformats.org/officeDocument/2006/math">
                                    <m:r>
                                      <m:rPr>
                                        <m:sty m:val="p"/>
                                      </m:rPr>
                                      <a:rPr lang="en-US" b="0" i="0" smtClean="0">
                                        <a:solidFill>
                                          <a:srgbClr val="FF0000"/>
                                        </a:solidFill>
                                        <a:latin typeface="Cambria Math" panose="02040503050406030204" pitchFamily="18" charset="0"/>
                                      </a:rPr>
                                      <m:t>Δ</m:t>
                                    </m:r>
                                    <m:r>
                                      <a:rPr lang="en-US" b="0" i="1" smtClean="0">
                                        <a:solidFill>
                                          <a:srgbClr val="FF0000"/>
                                        </a:solidFill>
                                        <a:latin typeface="Cambria Math" panose="02040503050406030204" pitchFamily="18" charset="0"/>
                                      </a:rPr>
                                      <m:t>𝑥</m:t>
                                    </m:r>
                                  </m:oMath>
                                </a14:m>
                                <a:r>
                                  <a:rPr lang="en-US" i="1" dirty="0">
                                    <a:solidFill>
                                      <a:srgbClr val="FF0000"/>
                                    </a:solidFill>
                                  </a:rPr>
                                  <a:t> = area of v(t)</a:t>
                                </a:r>
                              </a:p>
                            </p:txBody>
                          </p:sp>
                        </mc:Choice>
                        <mc:Fallback xmlns="">
                          <p:sp>
                            <p:nvSpPr>
                              <p:cNvPr id="65" name="TextBox 64"/>
                              <p:cNvSpPr txBox="1">
                                <a:spLocks noRot="1" noChangeAspect="1" noMove="1" noResize="1" noEditPoints="1" noAdjustHandles="1" noChangeArrowheads="1" noChangeShapeType="1" noTextEdit="1"/>
                              </p:cNvSpPr>
                              <p:nvPr/>
                            </p:nvSpPr>
                            <p:spPr>
                              <a:xfrm>
                                <a:off x="4478188" y="3324470"/>
                                <a:ext cx="2014780" cy="290486"/>
                              </a:xfrm>
                              <a:prstGeom prst="rect">
                                <a:avLst/>
                              </a:prstGeom>
                              <a:blipFill>
                                <a:blip r:embed="rId7"/>
                                <a:stretch>
                                  <a:fillRect t="-9836" b="-24590"/>
                                </a:stretch>
                              </a:blipFill>
                              <a:ln w="28575">
                                <a:noFill/>
                              </a:ln>
                            </p:spPr>
                            <p:txBody>
                              <a:bodyPr/>
                              <a:lstStyle/>
                              <a:p>
                                <a:r>
                                  <a:rPr lang="en-US">
                                    <a:noFill/>
                                  </a:rPr>
                                  <a:t> </a:t>
                                </a:r>
                              </a:p>
                            </p:txBody>
                          </p:sp>
                        </mc:Fallback>
                      </mc:AlternateContent>
                    </p:grpSp>
                  </p:grpSp>
                </p:grpSp>
              </p:grpSp>
              <p:sp>
                <p:nvSpPr>
                  <p:cNvPr id="5" name="Freeform: Shape 4"/>
                  <p:cNvSpPr/>
                  <p:nvPr/>
                </p:nvSpPr>
                <p:spPr>
                  <a:xfrm>
                    <a:off x="10266946" y="1646925"/>
                    <a:ext cx="1146659" cy="903772"/>
                  </a:xfrm>
                  <a:custGeom>
                    <a:avLst/>
                    <a:gdLst>
                      <a:gd name="connsiteX0" fmla="*/ 0 w 949571"/>
                      <a:gd name="connsiteY0" fmla="*/ 1138678 h 1138678"/>
                      <a:gd name="connsiteX1" fmla="*/ 240632 w 949571"/>
                      <a:gd name="connsiteY1" fmla="*/ 1090551 h 1138678"/>
                      <a:gd name="connsiteX2" fmla="*/ 529390 w 949571"/>
                      <a:gd name="connsiteY2" fmla="*/ 946172 h 1138678"/>
                      <a:gd name="connsiteX3" fmla="*/ 673769 w 949571"/>
                      <a:gd name="connsiteY3" fmla="*/ 801793 h 1138678"/>
                      <a:gd name="connsiteX4" fmla="*/ 818148 w 949571"/>
                      <a:gd name="connsiteY4" fmla="*/ 577204 h 1138678"/>
                      <a:gd name="connsiteX5" fmla="*/ 914400 w 949571"/>
                      <a:gd name="connsiteY5" fmla="*/ 304488 h 1138678"/>
                      <a:gd name="connsiteX6" fmla="*/ 946485 w 949571"/>
                      <a:gd name="connsiteY6" fmla="*/ 15730 h 1138678"/>
                      <a:gd name="connsiteX7" fmla="*/ 946485 w 949571"/>
                      <a:gd name="connsiteY7" fmla="*/ 63856 h 113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9571" h="1138678">
                        <a:moveTo>
                          <a:pt x="0" y="1138678"/>
                        </a:moveTo>
                        <a:cubicBezTo>
                          <a:pt x="76200" y="1130656"/>
                          <a:pt x="152400" y="1122635"/>
                          <a:pt x="240632" y="1090551"/>
                        </a:cubicBezTo>
                        <a:cubicBezTo>
                          <a:pt x="328864" y="1058467"/>
                          <a:pt x="457201" y="994298"/>
                          <a:pt x="529390" y="946172"/>
                        </a:cubicBezTo>
                        <a:cubicBezTo>
                          <a:pt x="601580" y="898046"/>
                          <a:pt x="625643" y="863288"/>
                          <a:pt x="673769" y="801793"/>
                        </a:cubicBezTo>
                        <a:cubicBezTo>
                          <a:pt x="721895" y="740298"/>
                          <a:pt x="778043" y="660088"/>
                          <a:pt x="818148" y="577204"/>
                        </a:cubicBezTo>
                        <a:cubicBezTo>
                          <a:pt x="858253" y="494320"/>
                          <a:pt x="893011" y="398067"/>
                          <a:pt x="914400" y="304488"/>
                        </a:cubicBezTo>
                        <a:cubicBezTo>
                          <a:pt x="935789" y="210909"/>
                          <a:pt x="941138" y="55835"/>
                          <a:pt x="946485" y="15730"/>
                        </a:cubicBezTo>
                        <a:cubicBezTo>
                          <a:pt x="951832" y="-24375"/>
                          <a:pt x="949158" y="19740"/>
                          <a:pt x="946485" y="63856"/>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1" name="Text Box 2"/>
                <p:cNvSpPr txBox="1">
                  <a:spLocks noChangeArrowheads="1"/>
                </p:cNvSpPr>
                <p:nvPr/>
              </p:nvSpPr>
              <p:spPr bwMode="auto">
                <a:xfrm>
                  <a:off x="1502420" y="2032300"/>
                  <a:ext cx="233384"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a</a:t>
                  </a:r>
                </a:p>
              </p:txBody>
            </p:sp>
            <p:sp>
              <p:nvSpPr>
                <p:cNvPr id="92" name="Text Box 2"/>
                <p:cNvSpPr txBox="1">
                  <a:spLocks noChangeArrowheads="1"/>
                </p:cNvSpPr>
                <p:nvPr/>
              </p:nvSpPr>
              <p:spPr bwMode="auto">
                <a:xfrm>
                  <a:off x="2885878" y="2791327"/>
                  <a:ext cx="409735"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p:cxnSp>
              <p:nvCxnSpPr>
                <p:cNvPr id="93" name="Straight Connector 92"/>
                <p:cNvCxnSpPr/>
                <p:nvPr/>
              </p:nvCxnSpPr>
              <p:spPr>
                <a:xfrm>
                  <a:off x="3006678" y="2287457"/>
                  <a:ext cx="0" cy="561941"/>
                </a:xfrm>
                <a:prstGeom prst="line">
                  <a:avLst/>
                </a:prstGeom>
                <a:ln>
                  <a:prstDash val="dash"/>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94" name="Text Box 2"/>
                  <p:cNvSpPr txBox="1">
                    <a:spLocks noChangeArrowheads="1"/>
                  </p:cNvSpPr>
                  <p:nvPr/>
                </p:nvSpPr>
                <p:spPr bwMode="auto">
                  <a:xfrm>
                    <a:off x="5280351" y="2299447"/>
                    <a:ext cx="601445"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t>𝑣</m:t>
                              </m:r>
                            </m:e>
                            <m:sub>
                              <m: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t>𝑖</m:t>
                              </m:r>
                            </m:sub>
                          </m:sSub>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94" name="Text Box 2"/>
                  <p:cNvSpPr txBox="1">
                    <a:spLocks noRot="1" noChangeAspect="1" noMove="1" noResize="1" noEditPoints="1" noAdjustHandles="1" noChangeArrowheads="1" noChangeShapeType="1" noTextEdit="1"/>
                  </p:cNvSpPr>
                  <p:nvPr/>
                </p:nvSpPr>
                <p:spPr bwMode="auto">
                  <a:xfrm>
                    <a:off x="5280351" y="2299447"/>
                    <a:ext cx="601445" cy="509161"/>
                  </a:xfrm>
                  <a:prstGeom prst="rect">
                    <a:avLst/>
                  </a:prstGeom>
                  <a:blipFill>
                    <a:blip r:embed="rId8"/>
                    <a:stretch>
                      <a:fillRect/>
                    </a:stretch>
                  </a:blipFill>
                  <a:ln w="9525">
                    <a:noFill/>
                    <a:miter lim="800000"/>
                    <a:headEnd/>
                    <a:tailEnd/>
                  </a:ln>
                </p:spPr>
                <p:txBody>
                  <a:bodyPr/>
                  <a:lstStyle/>
                  <a:p>
                    <a:r>
                      <a:rPr lang="en-US">
                        <a:noFill/>
                      </a:rPr>
                      <a:t> </a:t>
                    </a:r>
                  </a:p>
                </p:txBody>
              </p:sp>
            </mc:Fallback>
          </mc:AlternateContent>
          <p:sp>
            <p:nvSpPr>
              <p:cNvPr id="95" name="Text Box 2"/>
              <p:cNvSpPr txBox="1">
                <a:spLocks noChangeArrowheads="1"/>
              </p:cNvSpPr>
              <p:nvPr/>
            </p:nvSpPr>
            <p:spPr bwMode="auto">
              <a:xfrm>
                <a:off x="6661329" y="2857556"/>
                <a:ext cx="409735"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a:t>
                </a:r>
              </a:p>
            </p:txBody>
          </p:sp>
          <mc:AlternateContent xmlns:mc="http://schemas.openxmlformats.org/markup-compatibility/2006" xmlns:a14="http://schemas.microsoft.com/office/drawing/2010/main">
            <mc:Choice Requires="a14">
              <p:sp>
                <p:nvSpPr>
                  <p:cNvPr id="97" name="Text Box 2"/>
                  <p:cNvSpPr txBox="1">
                    <a:spLocks noChangeArrowheads="1"/>
                  </p:cNvSpPr>
                  <p:nvPr/>
                </p:nvSpPr>
                <p:spPr bwMode="auto">
                  <a:xfrm>
                    <a:off x="6556668" y="1250596"/>
                    <a:ext cx="601445"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t>𝑣</m:t>
                              </m:r>
                            </m:e>
                            <m:sub>
                              <m: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t>𝑓</m:t>
                              </m:r>
                            </m:sub>
                          </m:sSub>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97" name="Text Box 2"/>
                  <p:cNvSpPr txBox="1">
                    <a:spLocks noRot="1" noChangeAspect="1" noMove="1" noResize="1" noEditPoints="1" noAdjustHandles="1" noChangeArrowheads="1" noChangeShapeType="1" noTextEdit="1"/>
                  </p:cNvSpPr>
                  <p:nvPr/>
                </p:nvSpPr>
                <p:spPr bwMode="auto">
                  <a:xfrm>
                    <a:off x="6556668" y="1250596"/>
                    <a:ext cx="601445" cy="509161"/>
                  </a:xfrm>
                  <a:prstGeom prst="rect">
                    <a:avLst/>
                  </a:prstGeom>
                  <a:blipFill>
                    <a:blip r:embed="rId9"/>
                    <a:stretch>
                      <a:fillRect/>
                    </a:stretch>
                  </a:blipFill>
                  <a:ln w="9525">
                    <a:noFill/>
                    <a:miter lim="800000"/>
                    <a:headEnd/>
                    <a:tailEnd/>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98" name="Text Box 2"/>
                <p:cNvSpPr txBox="1">
                  <a:spLocks noChangeArrowheads="1"/>
                </p:cNvSpPr>
                <p:nvPr/>
              </p:nvSpPr>
              <p:spPr bwMode="auto">
                <a:xfrm>
                  <a:off x="9113320" y="2196907"/>
                  <a:ext cx="601445"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t>𝑥</m:t>
                            </m:r>
                          </m:e>
                          <m:sub>
                            <m: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t>𝑖</m:t>
                            </m:r>
                          </m:sub>
                        </m:sSub>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98" name="Text Box 2"/>
                <p:cNvSpPr txBox="1">
                  <a:spLocks noRot="1" noChangeAspect="1" noMove="1" noResize="1" noEditPoints="1" noAdjustHandles="1" noChangeArrowheads="1" noChangeShapeType="1" noTextEdit="1"/>
                </p:cNvSpPr>
                <p:nvPr/>
              </p:nvSpPr>
              <p:spPr bwMode="auto">
                <a:xfrm>
                  <a:off x="9113320" y="2196907"/>
                  <a:ext cx="601445" cy="509161"/>
                </a:xfrm>
                <a:prstGeom prst="rect">
                  <a:avLst/>
                </a:prstGeom>
                <a:blipFill>
                  <a:blip r:embed="rId10"/>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9" name="Text Box 2"/>
                <p:cNvSpPr txBox="1">
                  <a:spLocks noChangeArrowheads="1"/>
                </p:cNvSpPr>
                <p:nvPr/>
              </p:nvSpPr>
              <p:spPr bwMode="auto">
                <a:xfrm>
                  <a:off x="10663699" y="1301164"/>
                  <a:ext cx="601445"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t>𝑥</m:t>
                            </m:r>
                          </m:e>
                          <m:sub>
                            <m:r>
                              <a:rPr lang="en-US" sz="2000" b="0" i="1" dirty="0" smtClean="0">
                                <a:effectLst/>
                                <a:latin typeface="Cambria Math" panose="02040503050406030204" pitchFamily="18" charset="0"/>
                                <a:ea typeface="Calibri" panose="020F0502020204030204" pitchFamily="34" charset="0"/>
                                <a:cs typeface="Times New Roman" panose="02020603050405020304" pitchFamily="18" charset="0"/>
                              </a:rPr>
                              <m:t>𝑓</m:t>
                            </m:r>
                          </m:sub>
                        </m:sSub>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99" name="Text Box 2"/>
                <p:cNvSpPr txBox="1">
                  <a:spLocks noRot="1" noChangeAspect="1" noMove="1" noResize="1" noEditPoints="1" noAdjustHandles="1" noChangeArrowheads="1" noChangeShapeType="1" noTextEdit="1"/>
                </p:cNvSpPr>
                <p:nvPr/>
              </p:nvSpPr>
              <p:spPr bwMode="auto">
                <a:xfrm>
                  <a:off x="10663699" y="1301164"/>
                  <a:ext cx="601445" cy="509161"/>
                </a:xfrm>
                <a:prstGeom prst="rect">
                  <a:avLst/>
                </a:prstGeom>
                <a:blipFill>
                  <a:blip r:embed="rId11"/>
                  <a:stretch>
                    <a:fillRect/>
                  </a:stretch>
                </a:blipFill>
                <a:ln w="9525">
                  <a:noFill/>
                  <a:miter lim="800000"/>
                  <a:headEnd/>
                  <a:tailEnd/>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5" name="TextBox 34"/>
              <p:cNvSpPr txBox="1"/>
              <p:nvPr/>
            </p:nvSpPr>
            <p:spPr>
              <a:xfrm>
                <a:off x="2219006" y="3729499"/>
                <a:ext cx="3529262" cy="1418850"/>
              </a:xfrm>
              <a:prstGeom prst="rect">
                <a:avLst/>
              </a:prstGeom>
              <a:noFill/>
              <a:ln>
                <a:solidFill>
                  <a:schemeClr val="tx1"/>
                </a:solidFill>
                <a:prstDash val="dash"/>
              </a:ln>
            </p:spPr>
            <p:txBody>
              <a:bodyPr wrap="square" rtlCol="0">
                <a:spAutoFit/>
              </a:bodyPr>
              <a:lstStyle/>
              <a:p>
                <a:pPr algn="ctr">
                  <a:spcAft>
                    <a:spcPts val="600"/>
                  </a:spcAft>
                </a:pPr>
                <a14:m>
                  <m:oMath xmlns:m="http://schemas.openxmlformats.org/officeDocument/2006/math">
                    <m:r>
                      <m:rPr>
                        <m:sty m:val="p"/>
                      </m:rPr>
                      <a:rPr lang="en-US" sz="2400" b="0" i="0" smtClean="0">
                        <a:latin typeface="Cambria Math" panose="02040503050406030204" pitchFamily="18" charset="0"/>
                      </a:rPr>
                      <m:t>Δv</m:t>
                    </m:r>
                    <m:r>
                      <a:rPr lang="en-US" sz="2400" b="0" i="0" smtClean="0">
                        <a:latin typeface="Cambria Math" panose="02040503050406030204" pitchFamily="18" charset="0"/>
                      </a:rPr>
                      <m:t>= </m:t>
                    </m:r>
                  </m:oMath>
                </a14:m>
                <a:r>
                  <a:rPr lang="en-US" sz="2400" dirty="0"/>
                  <a:t>area of a(t) = </a:t>
                </a:r>
                <a14:m>
                  <m:oMath xmlns:m="http://schemas.openxmlformats.org/officeDocument/2006/math">
                    <m:r>
                      <m:rPr>
                        <m:sty m:val="p"/>
                      </m:rPr>
                      <a:rPr lang="en-US" sz="2400" b="0" i="0" smtClean="0">
                        <a:latin typeface="Cambria Math" panose="02040503050406030204" pitchFamily="18" charset="0"/>
                      </a:rPr>
                      <m:t>at</m:t>
                    </m:r>
                  </m:oMath>
                </a14:m>
                <a:endParaRPr lang="en-US" sz="2400" dirty="0"/>
              </a:p>
              <a:p>
                <a:pPr algn="ctr">
                  <a:spcAft>
                    <a:spcPts val="600"/>
                  </a:spcAft>
                </a:pPr>
                <a14:m>
                  <m:oMathPara xmlns:m="http://schemas.openxmlformats.org/officeDocument/2006/math">
                    <m:oMathParaPr>
                      <m:jc m:val="center"/>
                    </m:oMathParaPr>
                    <m:oMath xmlns:m="http://schemas.openxmlformats.org/officeDocument/2006/math">
                      <m:r>
                        <a:rPr lang="en-US" sz="2400" b="0" i="0" smtClean="0">
                          <a:latin typeface="Cambria Math" panose="02040503050406030204" pitchFamily="18" charset="0"/>
                        </a:rPr>
                        <m:t>⇒</m:t>
                      </m:r>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f</m:t>
                          </m:r>
                        </m:sub>
                      </m:sSub>
                      <m:r>
                        <a:rPr lang="en-US" sz="2400" b="0" i="0" smtClean="0">
                          <a:latin typeface="Cambria Math" panose="02040503050406030204" pitchFamily="18" charset="0"/>
                        </a:rPr>
                        <m:t>−</m:t>
                      </m:r>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i</m:t>
                          </m:r>
                        </m:sub>
                      </m:sSub>
                      <m:r>
                        <a:rPr lang="en-US" sz="2400" b="0" i="0" smtClean="0">
                          <a:latin typeface="Cambria Math" panose="02040503050406030204" pitchFamily="18" charset="0"/>
                        </a:rPr>
                        <m:t>=</m:t>
                      </m:r>
                      <m:r>
                        <m:rPr>
                          <m:sty m:val="p"/>
                        </m:rPr>
                        <a:rPr lang="en-US" sz="2400" b="0" i="0" smtClean="0">
                          <a:latin typeface="Cambria Math" panose="02040503050406030204" pitchFamily="18" charset="0"/>
                        </a:rPr>
                        <m:t>at</m:t>
                      </m:r>
                      <m:r>
                        <a:rPr lang="en-US" sz="2400" b="0" i="0" smtClean="0">
                          <a:latin typeface="Cambria Math" panose="02040503050406030204" pitchFamily="18" charset="0"/>
                        </a:rPr>
                        <m:t> </m:t>
                      </m:r>
                    </m:oMath>
                  </m:oMathPara>
                </a14:m>
                <a:endParaRPr lang="en-US" sz="2400" dirty="0"/>
              </a:p>
              <a:p>
                <a:pPr algn="ctr">
                  <a:spcAft>
                    <a:spcPts val="600"/>
                  </a:spcAft>
                </a:pPr>
                <a14:m>
                  <m:oMathPara xmlns:m="http://schemas.openxmlformats.org/officeDocument/2006/math">
                    <m:oMathParaPr>
                      <m:jc m:val="center"/>
                    </m:oMathParaPr>
                    <m:oMath xmlns:m="http://schemas.openxmlformats.org/officeDocument/2006/math">
                      <m:r>
                        <a:rPr lang="en-US" sz="2400" b="0" i="0" smtClean="0">
                          <a:latin typeface="Cambria Math" panose="02040503050406030204" pitchFamily="18" charset="0"/>
                        </a:rPr>
                        <m:t>⇒</m:t>
                      </m:r>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𝐯</m:t>
                          </m:r>
                        </m:e>
                        <m:sub>
                          <m:r>
                            <a:rPr lang="en-US" sz="2400" b="1" i="0" smtClean="0">
                              <a:latin typeface="Cambria Math" panose="02040503050406030204" pitchFamily="18" charset="0"/>
                            </a:rPr>
                            <m:t>𝐟</m:t>
                          </m:r>
                        </m:sub>
                      </m:sSub>
                      <m:r>
                        <a:rPr lang="en-US" sz="2400" b="1" i="0" smtClean="0">
                          <a:latin typeface="Cambria Math" panose="02040503050406030204" pitchFamily="18" charset="0"/>
                        </a:rPr>
                        <m:t>=</m:t>
                      </m:r>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𝐯</m:t>
                          </m:r>
                        </m:e>
                        <m:sub>
                          <m:r>
                            <a:rPr lang="en-US" sz="2400" b="1" i="0" smtClean="0">
                              <a:latin typeface="Cambria Math" panose="02040503050406030204" pitchFamily="18" charset="0"/>
                            </a:rPr>
                            <m:t>𝐢</m:t>
                          </m:r>
                        </m:sub>
                      </m:sSub>
                      <m:r>
                        <a:rPr lang="en-US" sz="2400" b="1" i="0" smtClean="0">
                          <a:latin typeface="Cambria Math" panose="02040503050406030204" pitchFamily="18" charset="0"/>
                        </a:rPr>
                        <m:t>+</m:t>
                      </m:r>
                      <m:r>
                        <a:rPr lang="en-US" sz="2400" b="1" i="0" smtClean="0">
                          <a:latin typeface="Cambria Math" panose="02040503050406030204" pitchFamily="18" charset="0"/>
                        </a:rPr>
                        <m:t>𝐚𝐭</m:t>
                      </m:r>
                    </m:oMath>
                  </m:oMathPara>
                </a14:m>
                <a:endParaRPr lang="en-US" sz="2400" b="1" dirty="0"/>
              </a:p>
            </p:txBody>
          </p:sp>
        </mc:Choice>
        <mc:Fallback xmlns="">
          <p:sp>
            <p:nvSpPr>
              <p:cNvPr id="35" name="TextBox 34"/>
              <p:cNvSpPr txBox="1">
                <a:spLocks noRot="1" noChangeAspect="1" noMove="1" noResize="1" noEditPoints="1" noAdjustHandles="1" noChangeArrowheads="1" noChangeShapeType="1" noTextEdit="1"/>
              </p:cNvSpPr>
              <p:nvPr/>
            </p:nvSpPr>
            <p:spPr>
              <a:xfrm>
                <a:off x="2219006" y="3729499"/>
                <a:ext cx="3529262" cy="1418850"/>
              </a:xfrm>
              <a:prstGeom prst="rect">
                <a:avLst/>
              </a:prstGeom>
              <a:blipFill>
                <a:blip r:embed="rId12"/>
                <a:stretch>
                  <a:fillRect t="-2979"/>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0" name="TextBox 99"/>
              <p:cNvSpPr txBox="1"/>
              <p:nvPr/>
            </p:nvSpPr>
            <p:spPr>
              <a:xfrm>
                <a:off x="7158114" y="3154131"/>
                <a:ext cx="3547552" cy="3350917"/>
              </a:xfrm>
              <a:prstGeom prst="rect">
                <a:avLst/>
              </a:prstGeom>
              <a:noFill/>
              <a:ln>
                <a:solidFill>
                  <a:schemeClr val="tx1"/>
                </a:solidFill>
                <a:prstDash val="dash"/>
              </a:ln>
            </p:spPr>
            <p:txBody>
              <a:bodyPr wrap="square" rtlCol="0">
                <a:spAutoFit/>
              </a:bodyPr>
              <a:lstStyle/>
              <a:p>
                <a:pPr>
                  <a:spcAft>
                    <a:spcPts val="600"/>
                  </a:spcAft>
                </a:pPr>
                <a14:m>
                  <m:oMath xmlns:m="http://schemas.openxmlformats.org/officeDocument/2006/math">
                    <m:r>
                      <m:rPr>
                        <m:sty m:val="p"/>
                      </m:rPr>
                      <a:rPr lang="en-US" sz="2200" b="0" i="0" smtClean="0">
                        <a:latin typeface="Cambria Math" panose="02040503050406030204" pitchFamily="18" charset="0"/>
                      </a:rPr>
                      <m:t>Δx</m:t>
                    </m:r>
                    <m:r>
                      <a:rPr lang="en-US" sz="2200" b="0" i="0" smtClean="0">
                        <a:latin typeface="Cambria Math" panose="02040503050406030204" pitchFamily="18" charset="0"/>
                      </a:rPr>
                      <m:t>= </m:t>
                    </m:r>
                  </m:oMath>
                </a14:m>
                <a:r>
                  <a:rPr lang="en-US" sz="2200" dirty="0"/>
                  <a:t>area of v(t)</a:t>
                </a:r>
              </a:p>
              <a:p>
                <a:pPr>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 </m:t>
                      </m:r>
                      <m:r>
                        <m:rPr>
                          <m:sty m:val="p"/>
                        </m:rPr>
                        <a:rPr lang="en-US" sz="2200" b="0" i="0" smtClean="0">
                          <a:latin typeface="Cambria Math" panose="02040503050406030204" pitchFamily="18" charset="0"/>
                        </a:rPr>
                        <m:t>Δx</m:t>
                      </m:r>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Sub>
                      <m:r>
                        <m:rPr>
                          <m:sty m:val="p"/>
                        </m:rPr>
                        <a:rPr lang="en-US" sz="2200" b="0" i="0" smtClean="0">
                          <a:latin typeface="Cambria Math" panose="02040503050406030204" pitchFamily="18" charset="0"/>
                        </a:rPr>
                        <m:t>t</m:t>
                      </m:r>
                      <m:r>
                        <a:rPr lang="en-US" sz="2200" b="0" i="0"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sSub>
                        <m:sSubPr>
                          <m:ctrlPr>
                            <a:rPr lang="en-US" sz="2200" b="0" i="1" smtClean="0">
                              <a:latin typeface="Cambria Math" panose="02040503050406030204" pitchFamily="18" charset="0"/>
                            </a:rPr>
                          </m:ctrlPr>
                        </m:sSubPr>
                        <m:e>
                          <m:r>
                            <a:rPr lang="en-US" sz="2200" b="0" i="0" smtClean="0">
                              <a:latin typeface="Cambria Math" panose="02040503050406030204" pitchFamily="18" charset="0"/>
                            </a:rPr>
                            <m:t>(</m:t>
                          </m:r>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t</m:t>
                      </m:r>
                    </m:oMath>
                  </m:oMathPara>
                </a14:m>
                <a:endParaRPr lang="en-US" sz="2200" dirty="0"/>
              </a:p>
              <a:p>
                <a:pPr>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m:t>
                      </m:r>
                      <m:r>
                        <m:rPr>
                          <m:sty m:val="p"/>
                        </m:rPr>
                        <a:rPr lang="en-US" sz="2200" b="0" i="0" smtClean="0">
                          <a:latin typeface="Cambria Math" panose="02040503050406030204" pitchFamily="18" charset="0"/>
                        </a:rPr>
                        <m:t>Δx</m:t>
                      </m:r>
                      <m:r>
                        <a:rPr lang="en-US" sz="2200" b="0" i="0" smtClean="0">
                          <a:latin typeface="Cambria Math" panose="02040503050406030204" pitchFamily="18" charset="0"/>
                        </a:rPr>
                        <m:t>=</m:t>
                      </m:r>
                      <m:sSub>
                        <m:sSubPr>
                          <m:ctrlPr>
                            <a:rPr lang="en-US" sz="2200" i="1">
                              <a:latin typeface="Cambria Math" panose="02040503050406030204" pitchFamily="18" charset="0"/>
                            </a:rPr>
                          </m:ctrlPr>
                        </m:sSubPr>
                        <m:e>
                          <m:f>
                            <m:fPr>
                              <m:ctrlPr>
                                <a:rPr lang="en-US" sz="2200" b="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i</m:t>
                          </m:r>
                        </m:sub>
                      </m:sSub>
                      <m:r>
                        <m:rPr>
                          <m:sty m:val="p"/>
                        </m:rPr>
                        <a:rPr lang="en-US" sz="2200" i="0">
                          <a:latin typeface="Cambria Math" panose="02040503050406030204" pitchFamily="18" charset="0"/>
                        </a:rPr>
                        <m:t>t</m:t>
                      </m:r>
                      <m:r>
                        <a:rPr lang="en-US" sz="2200" i="0">
                          <a:latin typeface="Cambria Math" panose="02040503050406030204" pitchFamily="18" charset="0"/>
                        </a:rPr>
                        <m:t>+</m:t>
                      </m:r>
                      <m:f>
                        <m:fPr>
                          <m:ctrlPr>
                            <a:rPr lang="en-US" sz="2200" i="1">
                              <a:latin typeface="Cambria Math" panose="02040503050406030204" pitchFamily="18" charset="0"/>
                            </a:rPr>
                          </m:ctrlPr>
                        </m:fPr>
                        <m:num>
                          <m:r>
                            <a:rPr lang="en-US" sz="2200" i="0">
                              <a:latin typeface="Cambria Math" panose="02040503050406030204" pitchFamily="18" charset="0"/>
                            </a:rPr>
                            <m:t>1</m:t>
                          </m:r>
                        </m:num>
                        <m:den>
                          <m:r>
                            <a:rPr lang="en-US" sz="2200" i="0">
                              <a:latin typeface="Cambria Math" panose="02040503050406030204" pitchFamily="18" charset="0"/>
                            </a:rPr>
                            <m:t>2</m:t>
                          </m:r>
                        </m:den>
                      </m:f>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r>
                        <m:rPr>
                          <m:sty m:val="p"/>
                        </m:rPr>
                        <a:rPr lang="en-US" sz="2200" i="0">
                          <a:latin typeface="Cambria Math" panose="02040503050406030204" pitchFamily="18" charset="0"/>
                        </a:rPr>
                        <m:t>t</m:t>
                      </m:r>
                    </m:oMath>
                  </m:oMathPara>
                </a14:m>
                <a:endParaRPr lang="en-US" sz="2200" dirty="0"/>
              </a:p>
              <a:p>
                <a:pPr>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f>
                            <m:fPr>
                              <m:ctrlPr>
                                <a:rPr lang="en-US" sz="2200" i="1" smtClean="0">
                                  <a:latin typeface="Cambria Math" panose="02040503050406030204" pitchFamily="18" charset="0"/>
                                </a:rPr>
                              </m:ctrlPr>
                            </m:fPr>
                            <m:num>
                              <m:r>
                                <a:rPr lang="en-US" sz="2200" b="0" i="0" smtClean="0">
                                  <a:latin typeface="Cambria Math" panose="02040503050406030204" pitchFamily="18" charset="0"/>
                                </a:rPr>
                                <m:t>1</m:t>
                              </m:r>
                            </m:num>
                            <m:den>
                              <m:r>
                                <a:rPr lang="en-US" sz="2200" b="0" i="0" smtClean="0">
                                  <a:latin typeface="Cambria Math" panose="02040503050406030204" pitchFamily="18" charset="0"/>
                                </a:rPr>
                                <m:t>2</m:t>
                              </m:r>
                            </m:den>
                          </m:f>
                          <m:r>
                            <a:rPr lang="en-US" sz="2200" b="0" i="0" smtClean="0">
                              <a:latin typeface="Cambria Math" panose="02040503050406030204" pitchFamily="18" charset="0"/>
                            </a:rPr>
                            <m:t>(</m:t>
                          </m:r>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i="1" smtClean="0">
                              <a:latin typeface="Cambria Math" panose="02040503050406030204" pitchFamily="18" charset="0"/>
                            </a:rPr>
                          </m:ctrlPr>
                        </m:sSubPr>
                        <m:e>
                          <m:r>
                            <m:rPr>
                              <m:sty m:val="p"/>
                            </m:rPr>
                            <a:rPr lang="en-US" sz="2200" b="0" i="0" smtClean="0">
                              <a:latin typeface="Cambria Math" panose="02040503050406030204" pitchFamily="18" charset="0"/>
                            </a:rPr>
                            <m:t>v</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r>
                        <m:rPr>
                          <m:sty m:val="p"/>
                        </m:rPr>
                        <a:rPr lang="en-US" sz="2200" b="0" i="0" smtClean="0">
                          <a:latin typeface="Cambria Math" panose="02040503050406030204" pitchFamily="18" charset="0"/>
                        </a:rPr>
                        <m:t>t</m:t>
                      </m:r>
                    </m:oMath>
                  </m:oMathPara>
                </a14:m>
                <a:endParaRPr lang="en-US" sz="2200" b="0" dirty="0"/>
              </a:p>
              <a:p>
                <a:pPr>
                  <a:spcAft>
                    <a:spcPts val="600"/>
                  </a:spcAft>
                </a:pPr>
                <a14:m>
                  <m:oMathPara xmlns:m="http://schemas.openxmlformats.org/officeDocument/2006/math">
                    <m:oMathParaPr>
                      <m:jc m:val="left"/>
                    </m:oMathParaPr>
                    <m:oMath xmlns:m="http://schemas.openxmlformats.org/officeDocument/2006/math">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f</m:t>
                          </m:r>
                        </m:sub>
                      </m:sSub>
                      <m:r>
                        <a:rPr lang="en-US" sz="2200" b="0" i="0" smtClean="0">
                          <a:latin typeface="Cambria Math" panose="02040503050406030204" pitchFamily="18" charset="0"/>
                        </a:rPr>
                        <m:t>=</m:t>
                      </m:r>
                      <m:sSub>
                        <m:sSubPr>
                          <m:ctrlPr>
                            <a:rPr lang="en-US" sz="2200" b="0" i="1" smtClean="0">
                              <a:latin typeface="Cambria Math" panose="02040503050406030204" pitchFamily="18" charset="0"/>
                            </a:rPr>
                          </m:ctrlPr>
                        </m:sSubPr>
                        <m:e>
                          <m:r>
                            <m:rPr>
                              <m:sty m:val="p"/>
                            </m:rPr>
                            <a:rPr lang="en-US" sz="2200" b="0" i="0" smtClean="0">
                              <a:latin typeface="Cambria Math" panose="02040503050406030204" pitchFamily="18" charset="0"/>
                            </a:rPr>
                            <m:t>x</m:t>
                          </m:r>
                        </m:e>
                        <m:sub>
                          <m:r>
                            <m:rPr>
                              <m:sty m:val="p"/>
                            </m:rPr>
                            <a:rPr lang="en-US" sz="2200" b="0" i="0" smtClean="0">
                              <a:latin typeface="Cambria Math" panose="02040503050406030204" pitchFamily="18" charset="0"/>
                            </a:rPr>
                            <m:t>i</m:t>
                          </m:r>
                        </m:sub>
                      </m:sSub>
                      <m:r>
                        <a:rPr lang="en-US" sz="2200" b="0" i="0" smtClean="0">
                          <a:latin typeface="Cambria Math" panose="02040503050406030204" pitchFamily="18" charset="0"/>
                        </a:rPr>
                        <m:t>+</m:t>
                      </m:r>
                      <m:sSub>
                        <m:sSubPr>
                          <m:ctrlPr>
                            <a:rPr lang="en-US" sz="2200" i="1">
                              <a:latin typeface="Cambria Math" panose="02040503050406030204" pitchFamily="18" charset="0"/>
                            </a:rPr>
                          </m:ctrlPr>
                        </m:sSubPr>
                        <m:e>
                          <m:f>
                            <m:fPr>
                              <m:ctrlPr>
                                <a:rPr lang="en-US" sz="2200" i="1">
                                  <a:latin typeface="Cambria Math" panose="02040503050406030204" pitchFamily="18" charset="0"/>
                                </a:rPr>
                              </m:ctrlPr>
                            </m:fPr>
                            <m:num>
                              <m:r>
                                <a:rPr lang="en-US" sz="2200" i="0">
                                  <a:latin typeface="Cambria Math" panose="02040503050406030204" pitchFamily="18" charset="0"/>
                                </a:rPr>
                                <m:t>1</m:t>
                              </m:r>
                            </m:num>
                            <m:den>
                              <m:r>
                                <a:rPr lang="en-US" sz="2200" i="0">
                                  <a:latin typeface="Cambria Math" panose="02040503050406030204" pitchFamily="18" charset="0"/>
                                </a:rPr>
                                <m:t>2</m:t>
                              </m:r>
                            </m:den>
                          </m:f>
                          <m:r>
                            <a:rPr lang="en-US" sz="2200" i="0">
                              <a:latin typeface="Cambria Math" panose="02040503050406030204" pitchFamily="18" charset="0"/>
                            </a:rPr>
                            <m:t>(</m:t>
                          </m:r>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i</m:t>
                          </m:r>
                        </m:sub>
                      </m:sSub>
                      <m:r>
                        <a:rPr lang="en-US" sz="2200" i="0">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i="0">
                              <a:latin typeface="Cambria Math" panose="02040503050406030204" pitchFamily="18" charset="0"/>
                            </a:rPr>
                            <m:t>v</m:t>
                          </m:r>
                        </m:e>
                        <m:sub>
                          <m:r>
                            <m:rPr>
                              <m:sty m:val="p"/>
                            </m:rPr>
                            <a:rPr lang="en-US" sz="2200" i="0">
                              <a:latin typeface="Cambria Math" panose="02040503050406030204" pitchFamily="18" charset="0"/>
                            </a:rPr>
                            <m:t>f</m:t>
                          </m:r>
                        </m:sub>
                      </m:sSub>
                      <m:r>
                        <a:rPr lang="en-US" sz="2200" i="0">
                          <a:latin typeface="Cambria Math" panose="02040503050406030204" pitchFamily="18" charset="0"/>
                        </a:rPr>
                        <m:t>)</m:t>
                      </m:r>
                      <m:r>
                        <m:rPr>
                          <m:sty m:val="p"/>
                        </m:rPr>
                        <a:rPr lang="en-US" sz="2200" i="0">
                          <a:latin typeface="Cambria Math" panose="02040503050406030204" pitchFamily="18" charset="0"/>
                        </a:rPr>
                        <m:t>t</m:t>
                      </m:r>
                    </m:oMath>
                  </m:oMathPara>
                </a14:m>
                <a:endParaRPr lang="en-US" sz="2200" dirty="0"/>
              </a:p>
            </p:txBody>
          </p:sp>
        </mc:Choice>
        <mc:Fallback xmlns="">
          <p:sp>
            <p:nvSpPr>
              <p:cNvPr id="100" name="TextBox 99"/>
              <p:cNvSpPr txBox="1">
                <a:spLocks noRot="1" noChangeAspect="1" noMove="1" noResize="1" noEditPoints="1" noAdjustHandles="1" noChangeArrowheads="1" noChangeShapeType="1" noTextEdit="1"/>
              </p:cNvSpPr>
              <p:nvPr/>
            </p:nvSpPr>
            <p:spPr>
              <a:xfrm>
                <a:off x="7158114" y="3154131"/>
                <a:ext cx="3547552" cy="3350917"/>
              </a:xfrm>
              <a:prstGeom prst="rect">
                <a:avLst/>
              </a:prstGeom>
              <a:blipFill>
                <a:blip r:embed="rId13"/>
                <a:stretch>
                  <a:fillRect t="-906"/>
                </a:stretch>
              </a:blipFill>
              <a:ln>
                <a:solidFill>
                  <a:schemeClr val="tx1"/>
                </a:solidFill>
                <a:prstDash val="dash"/>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40633237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100" grpId="0" animBg="1"/>
    </p:bldLst>
  </p:timing>
  <p:extLst mod="1"/>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p:cNvSpPr>
          <p:nvPr/>
        </p:nvSpPr>
        <p:spPr bwMode="auto">
          <a:xfrm>
            <a:off x="835732" y="422168"/>
            <a:ext cx="5182521" cy="594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b="1" dirty="0">
                <a:latin typeface="Arial" panose="020B0604020202020204" pitchFamily="34" charset="0"/>
              </a:rPr>
              <a:t>Equations of Motion:</a:t>
            </a:r>
          </a:p>
        </p:txBody>
      </p:sp>
      <p:sp>
        <p:nvSpPr>
          <p:cNvPr id="4" name="Slide Number Placeholder 3"/>
          <p:cNvSpPr>
            <a:spLocks noGrp="1"/>
          </p:cNvSpPr>
          <p:nvPr>
            <p:ph type="sldNum" sz="quarter" idx="12"/>
          </p:nvPr>
        </p:nvSpPr>
        <p:spPr/>
        <p:txBody>
          <a:bodyPr/>
          <a:lstStyle/>
          <a:p>
            <a:fld id="{D53E3F94-F532-4A3C-8342-C687332B96EC}" type="slidenum">
              <a:rPr lang="en-US" smtClean="0"/>
              <a:t>4</a:t>
            </a:fld>
            <a:endParaRPr lang="en-US" dirty="0"/>
          </a:p>
        </p:txBody>
      </p:sp>
      <mc:AlternateContent xmlns:mc="http://schemas.openxmlformats.org/markup-compatibility/2006" xmlns:a14="http://schemas.microsoft.com/office/drawing/2010/main">
        <mc:Choice Requires="a14">
          <p:sp>
            <p:nvSpPr>
              <p:cNvPr id="35" name="TextBox 34"/>
              <p:cNvSpPr txBox="1"/>
              <p:nvPr/>
            </p:nvSpPr>
            <p:spPr>
              <a:xfrm>
                <a:off x="966531" y="1501009"/>
                <a:ext cx="5051722" cy="461665"/>
              </a:xfrm>
              <a:prstGeom prst="rect">
                <a:avLst/>
              </a:prstGeom>
              <a:noFill/>
              <a:ln>
                <a:solidFill>
                  <a:schemeClr val="tx1"/>
                </a:solidFill>
                <a:prstDash val="dash"/>
              </a:ln>
            </p:spPr>
            <p:txBody>
              <a:bodyPr wrap="square" rtlCol="0">
                <a:spAutoFit/>
              </a:bodyPr>
              <a:lstStyle/>
              <a:p>
                <a:pPr>
                  <a:spcAft>
                    <a:spcPts val="600"/>
                  </a:spcAft>
                </a:pPr>
                <a:r>
                  <a:rPr lang="en-US" sz="2400" b="1" dirty="0"/>
                  <a:t>V equation: 	</a:t>
                </a:r>
                <a14:m>
                  <m:oMath xmlns:m="http://schemas.openxmlformats.org/officeDocument/2006/math">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𝐯</m:t>
                        </m:r>
                      </m:e>
                      <m:sub>
                        <m:r>
                          <a:rPr lang="en-US" sz="2400" b="1" i="0" smtClean="0">
                            <a:latin typeface="Cambria Math" panose="02040503050406030204" pitchFamily="18" charset="0"/>
                          </a:rPr>
                          <m:t>𝐟</m:t>
                        </m:r>
                      </m:sub>
                    </m:sSub>
                    <m:r>
                      <a:rPr lang="en-US" sz="2400" b="1" i="0" smtClean="0">
                        <a:latin typeface="Cambria Math" panose="02040503050406030204" pitchFamily="18" charset="0"/>
                      </a:rPr>
                      <m:t>=</m:t>
                    </m:r>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𝐯</m:t>
                        </m:r>
                      </m:e>
                      <m:sub>
                        <m:r>
                          <a:rPr lang="en-US" sz="2400" b="1" i="0" smtClean="0">
                            <a:latin typeface="Cambria Math" panose="02040503050406030204" pitchFamily="18" charset="0"/>
                          </a:rPr>
                          <m:t>𝐢</m:t>
                        </m:r>
                      </m:sub>
                    </m:sSub>
                    <m:r>
                      <a:rPr lang="en-US" sz="2400" b="1" i="0" smtClean="0">
                        <a:latin typeface="Cambria Math" panose="02040503050406030204" pitchFamily="18" charset="0"/>
                      </a:rPr>
                      <m:t>+</m:t>
                    </m:r>
                    <m:r>
                      <a:rPr lang="en-US" sz="2400" b="1" i="0" smtClean="0">
                        <a:latin typeface="Cambria Math" panose="02040503050406030204" pitchFamily="18" charset="0"/>
                      </a:rPr>
                      <m:t>𝐚𝐭</m:t>
                    </m:r>
                  </m:oMath>
                </a14:m>
                <a:r>
                  <a:rPr lang="en-US" sz="2400" b="1" dirty="0"/>
                  <a:t>  	</a:t>
                </a:r>
                <a:r>
                  <a:rPr lang="en-US" sz="2400" dirty="0"/>
                  <a:t> (eq.1)</a:t>
                </a:r>
              </a:p>
            </p:txBody>
          </p:sp>
        </mc:Choice>
        <mc:Fallback xmlns="">
          <p:sp>
            <p:nvSpPr>
              <p:cNvPr id="35" name="TextBox 34"/>
              <p:cNvSpPr txBox="1">
                <a:spLocks noRot="1" noChangeAspect="1" noMove="1" noResize="1" noEditPoints="1" noAdjustHandles="1" noChangeArrowheads="1" noChangeShapeType="1" noTextEdit="1"/>
              </p:cNvSpPr>
              <p:nvPr/>
            </p:nvSpPr>
            <p:spPr>
              <a:xfrm>
                <a:off x="966531" y="1501009"/>
                <a:ext cx="5051722" cy="461665"/>
              </a:xfrm>
              <a:prstGeom prst="rect">
                <a:avLst/>
              </a:prstGeom>
              <a:blipFill>
                <a:blip r:embed="rId6"/>
                <a:stretch>
                  <a:fillRect l="-1807" t="-8974" b="-26923"/>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0" name="TextBox 99"/>
              <p:cNvSpPr txBox="1"/>
              <p:nvPr/>
            </p:nvSpPr>
            <p:spPr>
              <a:xfrm>
                <a:off x="966531" y="2509807"/>
                <a:ext cx="5051722" cy="613886"/>
              </a:xfrm>
              <a:prstGeom prst="rect">
                <a:avLst/>
              </a:prstGeom>
              <a:noFill/>
              <a:ln>
                <a:solidFill>
                  <a:schemeClr val="tx1"/>
                </a:solidFill>
                <a:prstDash val="dash"/>
              </a:ln>
            </p:spPr>
            <p:txBody>
              <a:bodyPr wrap="square" rtlCol="0">
                <a:spAutoFit/>
              </a:bodyPr>
              <a:lstStyle/>
              <a:p>
                <a:pPr>
                  <a:spcAft>
                    <a:spcPts val="600"/>
                  </a:spcAft>
                </a:pPr>
                <a14:m>
                  <m:oMath xmlns:m="http://schemas.openxmlformats.org/officeDocument/2006/math">
                    <m:sSub>
                      <m:sSubPr>
                        <m:ctrlPr>
                          <a:rPr lang="en-US" sz="2400" b="0" i="1" smtClean="0">
                            <a:latin typeface="Cambria Math" panose="02040503050406030204" pitchFamily="18" charset="0"/>
                          </a:rPr>
                        </m:ctrlPr>
                      </m:sSubPr>
                      <m:e>
                        <m:r>
                          <m:rPr>
                            <m:sty m:val="p"/>
                          </m:rPr>
                          <a:rPr lang="en-US" sz="2400" b="0" i="1" smtClean="0">
                            <a:latin typeface="Cambria Math" panose="02040503050406030204" pitchFamily="18" charset="0"/>
                          </a:rPr>
                          <m:t>x</m:t>
                        </m:r>
                      </m:e>
                      <m:sub>
                        <m:r>
                          <m:rPr>
                            <m:sty m:val="p"/>
                          </m:rPr>
                          <a:rPr lang="en-US" sz="2400" b="0" i="1" smtClean="0">
                            <a:latin typeface="Cambria Math" panose="02040503050406030204" pitchFamily="18" charset="0"/>
                          </a:rPr>
                          <m:t>f</m:t>
                        </m:r>
                      </m:sub>
                    </m:sSub>
                    <m:r>
                      <a:rPr lang="en-US" sz="2400" b="0" smtClean="0">
                        <a:latin typeface="Cambria Math" panose="02040503050406030204" pitchFamily="18" charset="0"/>
                      </a:rPr>
                      <m:t>=</m:t>
                    </m:r>
                    <m:sSub>
                      <m:sSubPr>
                        <m:ctrlPr>
                          <a:rPr lang="en-US" sz="2400" b="0" i="1" smtClean="0">
                            <a:latin typeface="Cambria Math" panose="02040503050406030204" pitchFamily="18" charset="0"/>
                          </a:rPr>
                        </m:ctrlPr>
                      </m:sSubPr>
                      <m:e>
                        <m:r>
                          <m:rPr>
                            <m:sty m:val="p"/>
                          </m:rPr>
                          <a:rPr lang="en-US" sz="2400" b="0" i="1" smtClean="0">
                            <a:latin typeface="Cambria Math" panose="02040503050406030204" pitchFamily="18" charset="0"/>
                          </a:rPr>
                          <m:t>x</m:t>
                        </m:r>
                      </m:e>
                      <m:sub>
                        <m:r>
                          <m:rPr>
                            <m:sty m:val="p"/>
                          </m:rPr>
                          <a:rPr lang="en-US" sz="2400" b="0" i="1" smtClean="0">
                            <a:latin typeface="Cambria Math" panose="02040503050406030204" pitchFamily="18" charset="0"/>
                          </a:rPr>
                          <m:t>i</m:t>
                        </m:r>
                      </m:sub>
                    </m:sSub>
                    <m:r>
                      <a:rPr lang="en-US" sz="2400" b="0" smtClean="0">
                        <a:latin typeface="Cambria Math" panose="02040503050406030204" pitchFamily="18" charset="0"/>
                      </a:rPr>
                      <m:t>+</m:t>
                    </m:r>
                    <m:sSub>
                      <m:sSubPr>
                        <m:ctrlPr>
                          <a:rPr lang="en-US" sz="2400" i="1">
                            <a:latin typeface="Cambria Math" panose="02040503050406030204" pitchFamily="18" charset="0"/>
                          </a:rPr>
                        </m:ctrlPr>
                      </m:sSubPr>
                      <m:e>
                        <m:f>
                          <m:fPr>
                            <m:ctrlPr>
                              <a:rPr lang="en-US" sz="2400" i="1">
                                <a:latin typeface="Cambria Math" panose="02040503050406030204" pitchFamily="18" charset="0"/>
                              </a:rPr>
                            </m:ctrlPr>
                          </m:fPr>
                          <m:num>
                            <m:r>
                              <a:rPr lang="en-US" sz="2400" smtClean="0">
                                <a:latin typeface="Cambria Math" panose="02040503050406030204" pitchFamily="18" charset="0"/>
                              </a:rPr>
                              <m:t>1</m:t>
                            </m:r>
                          </m:num>
                          <m:den>
                            <m:r>
                              <a:rPr lang="en-US" sz="2400" smtClean="0">
                                <a:latin typeface="Cambria Math" panose="02040503050406030204" pitchFamily="18" charset="0"/>
                              </a:rPr>
                              <m:t>2</m:t>
                            </m:r>
                          </m:den>
                        </m:f>
                        <m:r>
                          <a:rPr lang="en-US" sz="2400" i="1" smtClean="0">
                            <a:latin typeface="Cambria Math" panose="02040503050406030204" pitchFamily="18" charset="0"/>
                          </a:rPr>
                          <m:t>(</m:t>
                        </m:r>
                        <m:r>
                          <m:rPr>
                            <m:sty m:val="p"/>
                          </m:rPr>
                          <a:rPr lang="en-US" sz="2400" i="1" smtClean="0">
                            <a:latin typeface="Cambria Math" panose="02040503050406030204" pitchFamily="18" charset="0"/>
                          </a:rPr>
                          <m:t>v</m:t>
                        </m:r>
                      </m:e>
                      <m:sub>
                        <m:r>
                          <m:rPr>
                            <m:sty m:val="p"/>
                          </m:rPr>
                          <a:rPr lang="en-US" sz="2400" i="1" smtClean="0">
                            <a:latin typeface="Cambria Math" panose="02040503050406030204" pitchFamily="18" charset="0"/>
                          </a:rPr>
                          <m:t>i</m:t>
                        </m:r>
                      </m:sub>
                    </m:sSub>
                    <m:r>
                      <a:rPr lang="en-US" sz="2400" smtClean="0">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i="1" smtClean="0">
                            <a:latin typeface="Cambria Math" panose="02040503050406030204" pitchFamily="18" charset="0"/>
                          </a:rPr>
                          <m:t>v</m:t>
                        </m:r>
                      </m:e>
                      <m:sub>
                        <m:r>
                          <m:rPr>
                            <m:sty m:val="p"/>
                          </m:rPr>
                          <a:rPr lang="en-US" sz="2400" i="1" smtClean="0">
                            <a:latin typeface="Cambria Math" panose="02040503050406030204" pitchFamily="18" charset="0"/>
                          </a:rPr>
                          <m:t>f</m:t>
                        </m:r>
                      </m:sub>
                    </m:sSub>
                    <m:r>
                      <a:rPr lang="en-US" sz="2400" i="1" smtClean="0">
                        <a:latin typeface="Cambria Math" panose="02040503050406030204" pitchFamily="18" charset="0"/>
                      </a:rPr>
                      <m:t>)</m:t>
                    </m:r>
                    <m:r>
                      <m:rPr>
                        <m:sty m:val="p"/>
                      </m:rPr>
                      <a:rPr lang="en-US" sz="2400" i="1" smtClean="0">
                        <a:latin typeface="Cambria Math" panose="02040503050406030204" pitchFamily="18" charset="0"/>
                      </a:rPr>
                      <m:t>t</m:t>
                    </m:r>
                  </m:oMath>
                </a14:m>
                <a:r>
                  <a:rPr lang="en-US" sz="2400" dirty="0"/>
                  <a:t>		(eq. 2)</a:t>
                </a:r>
              </a:p>
            </p:txBody>
          </p:sp>
        </mc:Choice>
        <mc:Fallback xmlns="">
          <p:sp>
            <p:nvSpPr>
              <p:cNvPr id="100" name="TextBox 99"/>
              <p:cNvSpPr txBox="1">
                <a:spLocks noRot="1" noChangeAspect="1" noMove="1" noResize="1" noEditPoints="1" noAdjustHandles="1" noChangeArrowheads="1" noChangeShapeType="1" noTextEdit="1"/>
              </p:cNvSpPr>
              <p:nvPr/>
            </p:nvSpPr>
            <p:spPr>
              <a:xfrm>
                <a:off x="966531" y="2509807"/>
                <a:ext cx="5051722" cy="613886"/>
              </a:xfrm>
              <a:prstGeom prst="rect">
                <a:avLst/>
              </a:prstGeom>
              <a:blipFill>
                <a:blip r:embed="rId7"/>
                <a:stretch>
                  <a:fillRect b="-9804"/>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Box 45"/>
              <p:cNvSpPr txBox="1"/>
              <p:nvPr/>
            </p:nvSpPr>
            <p:spPr>
              <a:xfrm>
                <a:off x="6442447" y="719348"/>
                <a:ext cx="5051722" cy="3319755"/>
              </a:xfrm>
              <a:prstGeom prst="rect">
                <a:avLst/>
              </a:prstGeom>
              <a:noFill/>
              <a:ln>
                <a:solidFill>
                  <a:schemeClr val="tx1"/>
                </a:solidFill>
                <a:prstDash val="solid"/>
              </a:ln>
            </p:spPr>
            <p:txBody>
              <a:bodyPr wrap="square" rtlCol="0">
                <a:spAutoFit/>
              </a:bodyPr>
              <a:lstStyle/>
              <a:p>
                <a:pPr>
                  <a:spcAft>
                    <a:spcPts val="600"/>
                  </a:spcAft>
                </a:pPr>
                <a:r>
                  <a:rPr lang="en-US" sz="2400" b="0" dirty="0">
                    <a:latin typeface="+mj-lt"/>
                  </a:rPr>
                  <a:t>Substituting </a:t>
                </a:r>
                <a14:m>
                  <m:oMath xmlns:m="http://schemas.openxmlformats.org/officeDocument/2006/math">
                    <m:sSub>
                      <m:sSubPr>
                        <m:ctrlPr>
                          <a:rPr lang="en-US" sz="2400" b="0" i="1" dirty="0" smtClean="0">
                            <a:latin typeface="Cambria Math" panose="02040503050406030204" pitchFamily="18" charset="0"/>
                          </a:rPr>
                        </m:ctrlPr>
                      </m:sSubPr>
                      <m:e>
                        <m:r>
                          <m:rPr>
                            <m:sty m:val="p"/>
                          </m:rPr>
                          <a:rPr lang="en-US" sz="2400" b="0" i="0" dirty="0" smtClean="0">
                            <a:latin typeface="Cambria Math" panose="02040503050406030204" pitchFamily="18" charset="0"/>
                          </a:rPr>
                          <m:t>v</m:t>
                        </m:r>
                      </m:e>
                      <m:sub>
                        <m:r>
                          <m:rPr>
                            <m:sty m:val="p"/>
                          </m:rPr>
                          <a:rPr lang="en-US" sz="2400" b="0" i="0" dirty="0" smtClean="0">
                            <a:latin typeface="Cambria Math" panose="02040503050406030204" pitchFamily="18" charset="0"/>
                          </a:rPr>
                          <m:t>f</m:t>
                        </m:r>
                      </m:sub>
                    </m:sSub>
                  </m:oMath>
                </a14:m>
                <a:r>
                  <a:rPr lang="en-US" sz="2400" b="0" dirty="0">
                    <a:latin typeface="+mj-lt"/>
                  </a:rPr>
                  <a:t> from eq.1 into eq.2:</a:t>
                </a:r>
                <a:endParaRPr lang="en-US" sz="2400" b="0" dirty="0">
                  <a:latin typeface="Cambria Math" panose="02040503050406030204" pitchFamily="18" charset="0"/>
                </a:endParaRPr>
              </a:p>
              <a:p>
                <a:pPr algn="ctr">
                  <a:spcAft>
                    <a:spcPts val="600"/>
                  </a:spcAft>
                </a:pPr>
                <a14:m>
                  <m:oMathPara xmlns:m="http://schemas.openxmlformats.org/officeDocument/2006/math">
                    <m:oMathParaPr>
                      <m:jc m:val="center"/>
                    </m:oMathParaPr>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x</m:t>
                          </m:r>
                        </m:e>
                        <m:sub>
                          <m:r>
                            <m:rPr>
                              <m:sty m:val="p"/>
                            </m:rPr>
                            <a:rPr lang="en-US" sz="2400" b="0" i="0" smtClean="0">
                              <a:latin typeface="Cambria Math" panose="02040503050406030204" pitchFamily="18" charset="0"/>
                            </a:rPr>
                            <m:t>f</m:t>
                          </m:r>
                        </m:sub>
                      </m:sSub>
                      <m:r>
                        <a:rPr lang="en-US" sz="2400" b="0" i="0" smtClean="0">
                          <a:latin typeface="Cambria Math" panose="02040503050406030204" pitchFamily="18" charset="0"/>
                        </a:rPr>
                        <m:t>=</m:t>
                      </m:r>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x</m:t>
                          </m:r>
                        </m:e>
                        <m:sub>
                          <m:r>
                            <m:rPr>
                              <m:sty m:val="p"/>
                            </m:rPr>
                            <a:rPr lang="en-US" sz="2400" b="0" i="0" smtClean="0">
                              <a:latin typeface="Cambria Math" panose="02040503050406030204" pitchFamily="18" charset="0"/>
                            </a:rPr>
                            <m:t>i</m:t>
                          </m:r>
                        </m:sub>
                      </m:sSub>
                      <m:r>
                        <a:rPr lang="en-US" sz="2400" b="0" i="0" smtClean="0">
                          <a:latin typeface="Cambria Math" panose="02040503050406030204" pitchFamily="18" charset="0"/>
                        </a:rPr>
                        <m:t>+</m:t>
                      </m:r>
                      <m:sSub>
                        <m:sSubPr>
                          <m:ctrlPr>
                            <a:rPr lang="en-US" sz="2400" i="1">
                              <a:latin typeface="Cambria Math" panose="02040503050406030204" pitchFamily="18" charset="0"/>
                            </a:rPr>
                          </m:ctrlPr>
                        </m:sSubPr>
                        <m:e>
                          <m:f>
                            <m:fPr>
                              <m:ctrlPr>
                                <a:rPr lang="en-US" sz="2400" i="1">
                                  <a:latin typeface="Cambria Math" panose="02040503050406030204" pitchFamily="18" charset="0"/>
                                </a:rPr>
                              </m:ctrlPr>
                            </m:fPr>
                            <m:num>
                              <m:r>
                                <a:rPr lang="en-US" sz="2400" i="0">
                                  <a:latin typeface="Cambria Math" panose="02040503050406030204" pitchFamily="18" charset="0"/>
                                </a:rPr>
                                <m:t>1</m:t>
                              </m:r>
                            </m:num>
                            <m:den>
                              <m:r>
                                <a:rPr lang="en-US" sz="2400" i="0">
                                  <a:latin typeface="Cambria Math" panose="02040503050406030204" pitchFamily="18" charset="0"/>
                                </a:rPr>
                                <m:t>2</m:t>
                              </m:r>
                            </m:den>
                          </m:f>
                          <m:r>
                            <a:rPr lang="en-US" sz="2400" i="0">
                              <a:latin typeface="Cambria Math" panose="02040503050406030204" pitchFamily="18" charset="0"/>
                            </a:rPr>
                            <m:t>(</m:t>
                          </m:r>
                          <m:r>
                            <m:rPr>
                              <m:sty m:val="p"/>
                            </m:rPr>
                            <a:rPr lang="en-US" sz="2400" i="0">
                              <a:latin typeface="Cambria Math" panose="02040503050406030204" pitchFamily="18" charset="0"/>
                            </a:rPr>
                            <m:t>v</m:t>
                          </m:r>
                        </m:e>
                        <m:sub>
                          <m:r>
                            <m:rPr>
                              <m:sty m:val="p"/>
                            </m:rPr>
                            <a:rPr lang="en-US" sz="2400" i="0">
                              <a:latin typeface="Cambria Math" panose="02040503050406030204" pitchFamily="18" charset="0"/>
                            </a:rPr>
                            <m:t>i</m:t>
                          </m:r>
                        </m:sub>
                      </m:sSub>
                      <m:r>
                        <a:rPr lang="en-US" sz="2400" i="0">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b="0" i="0">
                              <a:latin typeface="Cambria Math" panose="02040503050406030204" pitchFamily="18" charset="0"/>
                            </a:rPr>
                            <m:t>v</m:t>
                          </m:r>
                        </m:e>
                        <m:sub>
                          <m:r>
                            <m:rPr>
                              <m:sty m:val="p"/>
                            </m:rPr>
                            <a:rPr lang="en-US" sz="2400" b="0" i="0">
                              <a:latin typeface="Cambria Math" panose="02040503050406030204" pitchFamily="18" charset="0"/>
                            </a:rPr>
                            <m:t>i</m:t>
                          </m:r>
                        </m:sub>
                      </m:sSub>
                      <m:r>
                        <a:rPr lang="en-US" sz="2400" b="0" i="0">
                          <a:latin typeface="Cambria Math" panose="02040503050406030204" pitchFamily="18" charset="0"/>
                        </a:rPr>
                        <m:t>+</m:t>
                      </m:r>
                      <m:r>
                        <m:rPr>
                          <m:sty m:val="p"/>
                        </m:rPr>
                        <a:rPr lang="en-US" sz="2400" b="0" i="0">
                          <a:latin typeface="Cambria Math" panose="02040503050406030204" pitchFamily="18" charset="0"/>
                        </a:rPr>
                        <m:t>at</m:t>
                      </m:r>
                      <m:r>
                        <a:rPr lang="en-US" sz="2400" i="0">
                          <a:latin typeface="Cambria Math" panose="02040503050406030204" pitchFamily="18" charset="0"/>
                        </a:rPr>
                        <m:t>)</m:t>
                      </m:r>
                      <m:r>
                        <m:rPr>
                          <m:sty m:val="p"/>
                        </m:rPr>
                        <a:rPr lang="en-US" sz="2400" i="0">
                          <a:latin typeface="Cambria Math" panose="02040503050406030204" pitchFamily="18" charset="0"/>
                        </a:rPr>
                        <m:t>t</m:t>
                      </m:r>
                    </m:oMath>
                  </m:oMathPara>
                </a14:m>
                <a:endParaRPr lang="en-US" sz="2400" dirty="0"/>
              </a:p>
              <a:p>
                <a:pPr algn="ctr">
                  <a:spcAft>
                    <a:spcPts val="1200"/>
                  </a:spcAft>
                </a:pPr>
                <a14:m>
                  <m:oMathPara xmlns:m="http://schemas.openxmlformats.org/officeDocument/2006/math">
                    <m:oMathParaPr>
                      <m:jc m:val="center"/>
                    </m:oMathParaPr>
                    <m:oMath xmlns:m="http://schemas.openxmlformats.org/officeDocument/2006/math">
                      <m:r>
                        <a:rPr lang="en-US" sz="2400" b="0" i="0" smtClean="0">
                          <a:latin typeface="Cambria Math" panose="02040503050406030204" pitchFamily="18" charset="0"/>
                        </a:rPr>
                        <m:t>⇒ </m:t>
                      </m:r>
                      <m:sSub>
                        <m:sSubPr>
                          <m:ctrlPr>
                            <a:rPr lang="en-US" sz="2400" i="1">
                              <a:latin typeface="Cambria Math" panose="02040503050406030204" pitchFamily="18" charset="0"/>
                            </a:rPr>
                          </m:ctrlPr>
                        </m:sSubPr>
                        <m:e>
                          <m:r>
                            <m:rPr>
                              <m:sty m:val="p"/>
                            </m:rPr>
                            <a:rPr lang="en-US" sz="2400" i="0">
                              <a:latin typeface="Cambria Math" panose="02040503050406030204" pitchFamily="18" charset="0"/>
                            </a:rPr>
                            <m:t>x</m:t>
                          </m:r>
                        </m:e>
                        <m:sub>
                          <m:r>
                            <m:rPr>
                              <m:sty m:val="p"/>
                            </m:rPr>
                            <a:rPr lang="en-US" sz="2400" i="0">
                              <a:latin typeface="Cambria Math" panose="02040503050406030204" pitchFamily="18" charset="0"/>
                            </a:rPr>
                            <m:t>f</m:t>
                          </m:r>
                        </m:sub>
                      </m:sSub>
                      <m:r>
                        <a:rPr lang="en-US" sz="2400" i="0">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i="0">
                              <a:latin typeface="Cambria Math" panose="02040503050406030204" pitchFamily="18" charset="0"/>
                            </a:rPr>
                            <m:t>x</m:t>
                          </m:r>
                        </m:e>
                        <m:sub>
                          <m:r>
                            <m:rPr>
                              <m:sty m:val="p"/>
                            </m:rPr>
                            <a:rPr lang="en-US" sz="2400" i="0">
                              <a:latin typeface="Cambria Math" panose="02040503050406030204" pitchFamily="18" charset="0"/>
                            </a:rPr>
                            <m:t>i</m:t>
                          </m:r>
                        </m:sub>
                      </m:sSub>
                      <m:r>
                        <a:rPr lang="en-US" sz="2400" i="0">
                          <a:latin typeface="Cambria Math" panose="02040503050406030204" pitchFamily="18" charset="0"/>
                        </a:rPr>
                        <m:t>+</m:t>
                      </m:r>
                      <m:sSub>
                        <m:sSubPr>
                          <m:ctrlPr>
                            <a:rPr lang="en-US" sz="2400" i="1">
                              <a:latin typeface="Cambria Math" panose="02040503050406030204" pitchFamily="18" charset="0"/>
                            </a:rPr>
                          </m:ctrlPr>
                        </m:sSubPr>
                        <m:e>
                          <m:f>
                            <m:fPr>
                              <m:ctrlPr>
                                <a:rPr lang="en-US" sz="2400" i="1">
                                  <a:latin typeface="Cambria Math" panose="02040503050406030204" pitchFamily="18" charset="0"/>
                                </a:rPr>
                              </m:ctrlPr>
                            </m:fPr>
                            <m:num>
                              <m:r>
                                <a:rPr lang="en-US" sz="2400" i="0">
                                  <a:latin typeface="Cambria Math" panose="02040503050406030204" pitchFamily="18" charset="0"/>
                                </a:rPr>
                                <m:t>1</m:t>
                              </m:r>
                            </m:num>
                            <m:den>
                              <m:r>
                                <a:rPr lang="en-US" sz="2400" i="0">
                                  <a:latin typeface="Cambria Math" panose="02040503050406030204" pitchFamily="18" charset="0"/>
                                </a:rPr>
                                <m:t>2</m:t>
                              </m:r>
                            </m:den>
                          </m:f>
                          <m:r>
                            <a:rPr lang="en-US" sz="2400" i="0">
                              <a:latin typeface="Cambria Math" panose="02040503050406030204" pitchFamily="18" charset="0"/>
                            </a:rPr>
                            <m:t>(</m:t>
                          </m:r>
                          <m:r>
                            <a:rPr lang="en-US" sz="2400" b="0" i="0" smtClean="0">
                              <a:latin typeface="Cambria Math" panose="02040503050406030204" pitchFamily="18" charset="0"/>
                            </a:rPr>
                            <m:t>2</m:t>
                          </m:r>
                          <m:r>
                            <m:rPr>
                              <m:sty m:val="p"/>
                            </m:rPr>
                            <a:rPr lang="en-US" sz="2400" i="0">
                              <a:latin typeface="Cambria Math" panose="02040503050406030204" pitchFamily="18" charset="0"/>
                            </a:rPr>
                            <m:t>v</m:t>
                          </m:r>
                        </m:e>
                        <m:sub>
                          <m:r>
                            <m:rPr>
                              <m:sty m:val="p"/>
                            </m:rPr>
                            <a:rPr lang="en-US" sz="2400" i="0">
                              <a:latin typeface="Cambria Math" panose="02040503050406030204" pitchFamily="18" charset="0"/>
                            </a:rPr>
                            <m:t>i</m:t>
                          </m:r>
                        </m:sub>
                      </m:sSub>
                      <m:r>
                        <a:rPr lang="en-US" sz="2400" i="0">
                          <a:latin typeface="Cambria Math" panose="02040503050406030204" pitchFamily="18" charset="0"/>
                        </a:rPr>
                        <m:t>+</m:t>
                      </m:r>
                      <m:r>
                        <m:rPr>
                          <m:sty m:val="p"/>
                        </m:rPr>
                        <a:rPr lang="en-US" sz="2400" i="0">
                          <a:latin typeface="Cambria Math" panose="02040503050406030204" pitchFamily="18" charset="0"/>
                        </a:rPr>
                        <m:t>at</m:t>
                      </m:r>
                      <m:r>
                        <a:rPr lang="en-US" sz="2400" i="0">
                          <a:latin typeface="Cambria Math" panose="02040503050406030204" pitchFamily="18" charset="0"/>
                        </a:rPr>
                        <m:t>)</m:t>
                      </m:r>
                      <m:r>
                        <m:rPr>
                          <m:sty m:val="p"/>
                        </m:rPr>
                        <a:rPr lang="en-US" sz="2400" i="0">
                          <a:latin typeface="Cambria Math" panose="02040503050406030204" pitchFamily="18" charset="0"/>
                        </a:rPr>
                        <m:t>t</m:t>
                      </m:r>
                    </m:oMath>
                  </m:oMathPara>
                </a14:m>
                <a:endParaRPr lang="en-US" sz="2400" dirty="0"/>
              </a:p>
              <a:p>
                <a:pPr algn="ctr">
                  <a:spcAft>
                    <a:spcPts val="600"/>
                  </a:spcAft>
                </a:pPr>
                <a14:m>
                  <m:oMathPara xmlns:m="http://schemas.openxmlformats.org/officeDocument/2006/math">
                    <m:oMathParaPr>
                      <m:jc m:val="center"/>
                    </m:oMathParaPr>
                    <m:oMath xmlns:m="http://schemas.openxmlformats.org/officeDocument/2006/math">
                      <m:r>
                        <a:rPr lang="en-US" sz="2400" i="0">
                          <a:latin typeface="Cambria Math" panose="02040503050406030204" pitchFamily="18" charset="0"/>
                        </a:rPr>
                        <m:t>⇒ </m:t>
                      </m:r>
                      <m:sSub>
                        <m:sSubPr>
                          <m:ctrlPr>
                            <a:rPr lang="en-US" sz="2400" b="1" i="1">
                              <a:latin typeface="Cambria Math" panose="02040503050406030204" pitchFamily="18" charset="0"/>
                            </a:rPr>
                          </m:ctrlPr>
                        </m:sSubPr>
                        <m:e>
                          <m:r>
                            <a:rPr lang="en-US" sz="2400" b="1" i="0">
                              <a:latin typeface="Cambria Math" panose="02040503050406030204" pitchFamily="18" charset="0"/>
                            </a:rPr>
                            <m:t>𝐱</m:t>
                          </m:r>
                        </m:e>
                        <m:sub>
                          <m:r>
                            <a:rPr lang="en-US" sz="2400" b="1" i="0">
                              <a:latin typeface="Cambria Math" panose="02040503050406030204" pitchFamily="18" charset="0"/>
                            </a:rPr>
                            <m:t>𝐟</m:t>
                          </m:r>
                        </m:sub>
                      </m:sSub>
                      <m:r>
                        <a:rPr lang="en-US" sz="2400" b="1" i="0">
                          <a:latin typeface="Cambria Math" panose="02040503050406030204" pitchFamily="18" charset="0"/>
                        </a:rPr>
                        <m:t>=</m:t>
                      </m:r>
                      <m:sSub>
                        <m:sSubPr>
                          <m:ctrlPr>
                            <a:rPr lang="en-US" sz="2400" b="1" i="1">
                              <a:latin typeface="Cambria Math" panose="02040503050406030204" pitchFamily="18" charset="0"/>
                            </a:rPr>
                          </m:ctrlPr>
                        </m:sSubPr>
                        <m:e>
                          <m:r>
                            <a:rPr lang="en-US" sz="2400" b="1" i="0">
                              <a:latin typeface="Cambria Math" panose="02040503050406030204" pitchFamily="18" charset="0"/>
                            </a:rPr>
                            <m:t>𝐱</m:t>
                          </m:r>
                        </m:e>
                        <m:sub>
                          <m:r>
                            <a:rPr lang="en-US" sz="2400" b="1" i="0">
                              <a:latin typeface="Cambria Math" panose="02040503050406030204" pitchFamily="18" charset="0"/>
                            </a:rPr>
                            <m:t>𝐢</m:t>
                          </m:r>
                        </m:sub>
                      </m:sSub>
                      <m:r>
                        <a:rPr lang="en-US" sz="2400" b="1" i="0">
                          <a:latin typeface="Cambria Math" panose="02040503050406030204" pitchFamily="18" charset="0"/>
                        </a:rPr>
                        <m:t>+</m:t>
                      </m:r>
                      <m:sSub>
                        <m:sSubPr>
                          <m:ctrlPr>
                            <a:rPr lang="en-US" sz="2400" b="1" i="1">
                              <a:latin typeface="Cambria Math" panose="02040503050406030204" pitchFamily="18" charset="0"/>
                            </a:rPr>
                          </m:ctrlPr>
                        </m:sSubPr>
                        <m:e>
                          <m:r>
                            <a:rPr lang="en-US" sz="2400" b="1" i="0">
                              <a:latin typeface="Cambria Math" panose="02040503050406030204" pitchFamily="18" charset="0"/>
                            </a:rPr>
                            <m:t>𝐯</m:t>
                          </m:r>
                        </m:e>
                        <m:sub>
                          <m:r>
                            <a:rPr lang="en-US" sz="2400" b="1" i="0">
                              <a:latin typeface="Cambria Math" panose="02040503050406030204" pitchFamily="18" charset="0"/>
                            </a:rPr>
                            <m:t>𝐢</m:t>
                          </m:r>
                        </m:sub>
                      </m:sSub>
                      <m:r>
                        <a:rPr lang="en-US" sz="2400" b="1" i="0" smtClean="0">
                          <a:latin typeface="Cambria Math" panose="02040503050406030204" pitchFamily="18" charset="0"/>
                        </a:rPr>
                        <m:t>𝐭</m:t>
                      </m:r>
                      <m:r>
                        <a:rPr lang="en-US" sz="2400" b="1" i="0">
                          <a:latin typeface="Cambria Math" panose="02040503050406030204" pitchFamily="18" charset="0"/>
                        </a:rPr>
                        <m:t>+</m:t>
                      </m:r>
                      <m:f>
                        <m:fPr>
                          <m:ctrlPr>
                            <a:rPr lang="en-US" sz="2400" b="1" i="1" smtClean="0">
                              <a:latin typeface="Cambria Math" panose="02040503050406030204" pitchFamily="18" charset="0"/>
                            </a:rPr>
                          </m:ctrlPr>
                        </m:fPr>
                        <m:num>
                          <m:r>
                            <a:rPr lang="en-US" sz="2400" b="1" i="0" smtClean="0">
                              <a:latin typeface="Cambria Math" panose="02040503050406030204" pitchFamily="18" charset="0"/>
                            </a:rPr>
                            <m:t>𝟏</m:t>
                          </m:r>
                        </m:num>
                        <m:den>
                          <m:r>
                            <a:rPr lang="en-US" sz="2400" b="1" i="0" smtClean="0">
                              <a:latin typeface="Cambria Math" panose="02040503050406030204" pitchFamily="18" charset="0"/>
                            </a:rPr>
                            <m:t>𝟐</m:t>
                          </m:r>
                        </m:den>
                      </m:f>
                      <m:r>
                        <a:rPr lang="en-US" sz="2400" b="1" i="0">
                          <a:latin typeface="Cambria Math" panose="02040503050406030204" pitchFamily="18" charset="0"/>
                        </a:rPr>
                        <m:t>𝐚</m:t>
                      </m:r>
                      <m:sSup>
                        <m:sSupPr>
                          <m:ctrlPr>
                            <a:rPr lang="en-US" sz="2400" b="1" i="1" smtClean="0">
                              <a:latin typeface="Cambria Math" panose="02040503050406030204" pitchFamily="18" charset="0"/>
                            </a:rPr>
                          </m:ctrlPr>
                        </m:sSupPr>
                        <m:e>
                          <m:r>
                            <a:rPr lang="en-US" sz="2400" b="1" i="0">
                              <a:latin typeface="Cambria Math" panose="02040503050406030204" pitchFamily="18" charset="0"/>
                            </a:rPr>
                            <m:t>𝐭</m:t>
                          </m:r>
                        </m:e>
                        <m:sup>
                          <m:r>
                            <a:rPr lang="en-US" sz="2400" b="1" i="0" smtClean="0">
                              <a:latin typeface="Cambria Math" panose="02040503050406030204" pitchFamily="18" charset="0"/>
                            </a:rPr>
                            <m:t>𝟐</m:t>
                          </m:r>
                        </m:sup>
                      </m:sSup>
                    </m:oMath>
                  </m:oMathPara>
                </a14:m>
                <a:endParaRPr lang="en-US" sz="2400" b="1" dirty="0"/>
              </a:p>
              <a:p>
                <a:pPr algn="ctr">
                  <a:spcAft>
                    <a:spcPts val="600"/>
                  </a:spcAft>
                </a:pPr>
                <a:r>
                  <a:rPr lang="en-US" sz="2400" b="1" dirty="0"/>
                  <a:t>(X equation)	</a:t>
                </a:r>
                <a:r>
                  <a:rPr lang="en-US" sz="2400" dirty="0"/>
                  <a:t>(eq.3)</a:t>
                </a:r>
              </a:p>
            </p:txBody>
          </p:sp>
        </mc:Choice>
        <mc:Fallback xmlns="">
          <p:sp>
            <p:nvSpPr>
              <p:cNvPr id="46" name="TextBox 45"/>
              <p:cNvSpPr txBox="1">
                <a:spLocks noRot="1" noChangeAspect="1" noMove="1" noResize="1" noEditPoints="1" noAdjustHandles="1" noChangeArrowheads="1" noChangeShapeType="1" noTextEdit="1"/>
              </p:cNvSpPr>
              <p:nvPr/>
            </p:nvSpPr>
            <p:spPr>
              <a:xfrm>
                <a:off x="6442447" y="719348"/>
                <a:ext cx="5051722" cy="3319755"/>
              </a:xfrm>
              <a:prstGeom prst="rect">
                <a:avLst/>
              </a:prstGeom>
              <a:blipFill>
                <a:blip r:embed="rId8"/>
                <a:stretch>
                  <a:fillRect l="-1805" t="-1280" b="-2011"/>
                </a:stretch>
              </a:blipFill>
              <a:ln>
                <a:solidFill>
                  <a:schemeClr val="tx1"/>
                </a:solidFill>
                <a:prstDash val="soli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p:cNvSpPr txBox="1"/>
              <p:nvPr/>
            </p:nvSpPr>
            <p:spPr>
              <a:xfrm>
                <a:off x="966531" y="4186910"/>
                <a:ext cx="10518068" cy="2083263"/>
              </a:xfrm>
              <a:prstGeom prst="rect">
                <a:avLst/>
              </a:prstGeom>
              <a:noFill/>
              <a:ln>
                <a:solidFill>
                  <a:schemeClr val="tx1"/>
                </a:solidFill>
                <a:prstDash val="solid"/>
              </a:ln>
            </p:spPr>
            <p:txBody>
              <a:bodyPr wrap="square" rtlCol="0">
                <a:spAutoFit/>
              </a:bodyPr>
              <a:lstStyle/>
              <a:p>
                <a:pPr>
                  <a:spcAft>
                    <a:spcPts val="600"/>
                  </a:spcAft>
                </a:pPr>
                <a:r>
                  <a:rPr lang="en-US" sz="2400" dirty="0"/>
                  <a:t>Squaring both sides of eq.1:</a:t>
                </a:r>
              </a:p>
              <a:p>
                <a:pPr>
                  <a:spcAft>
                    <a:spcPts val="1200"/>
                  </a:spcAft>
                </a:pPr>
                <a14:m>
                  <m:oMath xmlns:m="http://schemas.openxmlformats.org/officeDocument/2006/math">
                    <m:sSubSup>
                      <m:sSubSupPr>
                        <m:ctrlPr>
                          <a:rPr lang="en-US" sz="2400" b="0" i="1" smtClean="0">
                            <a:latin typeface="Cambria Math" panose="02040503050406030204" pitchFamily="18" charset="0"/>
                          </a:rPr>
                        </m:ctrlPr>
                      </m:sSubSup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f</m:t>
                        </m:r>
                      </m:sub>
                      <m:sup>
                        <m:r>
                          <a:rPr lang="en-US" sz="2400" b="0" i="0" smtClean="0">
                            <a:latin typeface="Cambria Math" panose="02040503050406030204" pitchFamily="18" charset="0"/>
                          </a:rPr>
                          <m:t>2</m:t>
                        </m:r>
                      </m:sup>
                    </m:sSubSup>
                    <m:r>
                      <a:rPr lang="en-US" sz="2400" b="0" i="0" smtClean="0">
                        <a:latin typeface="Cambria Math" panose="02040503050406030204" pitchFamily="18" charset="0"/>
                      </a:rPr>
                      <m:t>=</m:t>
                    </m:r>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i</m:t>
                                </m:r>
                              </m:sub>
                            </m:sSub>
                            <m:r>
                              <a:rPr lang="en-US" sz="2400" b="0" i="0" smtClean="0">
                                <a:latin typeface="Cambria Math" panose="02040503050406030204" pitchFamily="18" charset="0"/>
                              </a:rPr>
                              <m:t>+</m:t>
                            </m:r>
                            <m:r>
                              <m:rPr>
                                <m:sty m:val="p"/>
                              </m:rPr>
                              <a:rPr lang="en-US" sz="2400" b="0" i="0" smtClean="0">
                                <a:latin typeface="Cambria Math" panose="02040503050406030204" pitchFamily="18" charset="0"/>
                              </a:rPr>
                              <m:t>at</m:t>
                            </m:r>
                          </m:e>
                        </m:d>
                      </m:e>
                      <m:sup>
                        <m:r>
                          <a:rPr lang="en-US" sz="2400" b="0" i="0" smtClean="0">
                            <a:latin typeface="Cambria Math" panose="02040503050406030204" pitchFamily="18" charset="0"/>
                          </a:rPr>
                          <m:t>2</m:t>
                        </m:r>
                      </m:sup>
                    </m:sSup>
                  </m:oMath>
                </a14:m>
                <a:r>
                  <a:rPr lang="en-US" sz="2400" dirty="0"/>
                  <a:t>    </a:t>
                </a:r>
                <a14:m>
                  <m:oMath xmlns:m="http://schemas.openxmlformats.org/officeDocument/2006/math">
                    <m:r>
                      <a:rPr lang="en-US" sz="2400" b="0" i="0" dirty="0" smtClean="0">
                        <a:latin typeface="Cambria Math" panose="02040503050406030204" pitchFamily="18" charset="0"/>
                      </a:rPr>
                      <m:t>⇒ </m:t>
                    </m:r>
                  </m:oMath>
                </a14:m>
                <a:r>
                  <a:rPr lang="en-US" sz="2400" dirty="0"/>
                  <a:t>    </a:t>
                </a:r>
                <a14:m>
                  <m:oMath xmlns:m="http://schemas.openxmlformats.org/officeDocument/2006/math">
                    <m:sSubSup>
                      <m:sSubSupPr>
                        <m:ctrlPr>
                          <a:rPr lang="en-US" sz="2400" b="0" i="1" smtClean="0">
                            <a:latin typeface="Cambria Math" panose="02040503050406030204" pitchFamily="18" charset="0"/>
                          </a:rPr>
                        </m:ctrlPr>
                      </m:sSubSup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f</m:t>
                        </m:r>
                      </m:sub>
                      <m:sup>
                        <m:r>
                          <a:rPr lang="en-US" sz="2400" b="0" i="0" smtClean="0">
                            <a:latin typeface="Cambria Math" panose="02040503050406030204" pitchFamily="18" charset="0"/>
                          </a:rPr>
                          <m:t>2</m:t>
                        </m:r>
                      </m:sup>
                    </m:sSubSup>
                    <m:r>
                      <a:rPr lang="en-US" sz="2400" b="0" i="0" smtClean="0">
                        <a:latin typeface="Cambria Math" panose="02040503050406030204" pitchFamily="18" charset="0"/>
                      </a:rPr>
                      <m:t>=</m:t>
                    </m:r>
                    <m:sSubSup>
                      <m:sSubSupPr>
                        <m:ctrlPr>
                          <a:rPr lang="en-US" sz="2400" b="0" i="1" smtClean="0">
                            <a:latin typeface="Cambria Math" panose="02040503050406030204" pitchFamily="18" charset="0"/>
                          </a:rPr>
                        </m:ctrlPr>
                      </m:sSubSup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i</m:t>
                        </m:r>
                      </m:sub>
                      <m:sup>
                        <m:r>
                          <a:rPr lang="en-US" sz="2400" b="0" i="0" smtClean="0">
                            <a:latin typeface="Cambria Math" panose="02040503050406030204" pitchFamily="18" charset="0"/>
                          </a:rPr>
                          <m:t>2</m:t>
                        </m:r>
                      </m:sup>
                    </m:sSubSup>
                    <m:r>
                      <a:rPr lang="en-US" sz="2400" b="0" i="0" smtClean="0">
                        <a:latin typeface="Cambria Math" panose="02040503050406030204" pitchFamily="18" charset="0"/>
                      </a:rPr>
                      <m:t>+2</m:t>
                    </m:r>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i</m:t>
                            </m:r>
                          </m:sub>
                        </m:sSub>
                      </m:e>
                    </m:d>
                    <m:d>
                      <m:dPr>
                        <m:ctrlPr>
                          <a:rPr lang="en-US" sz="2400" b="0" i="1" smtClean="0">
                            <a:latin typeface="Cambria Math" panose="02040503050406030204" pitchFamily="18" charset="0"/>
                          </a:rPr>
                        </m:ctrlPr>
                      </m:dPr>
                      <m:e>
                        <m:r>
                          <m:rPr>
                            <m:sty m:val="p"/>
                          </m:rPr>
                          <a:rPr lang="en-US" sz="2400" b="0" i="0" smtClean="0">
                            <a:latin typeface="Cambria Math" panose="02040503050406030204" pitchFamily="18" charset="0"/>
                          </a:rPr>
                          <m:t>at</m:t>
                        </m:r>
                      </m:e>
                    </m:d>
                    <m:r>
                      <a:rPr lang="en-US" sz="2400" b="0" i="0" smtClean="0">
                        <a:latin typeface="Cambria Math" panose="02040503050406030204" pitchFamily="18" charset="0"/>
                      </a:rPr>
                      <m:t>+</m:t>
                    </m:r>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a</m:t>
                        </m:r>
                      </m:e>
                      <m:sup>
                        <m:r>
                          <a:rPr lang="en-US" sz="2400" b="0" i="0" smtClean="0">
                            <a:latin typeface="Cambria Math" panose="02040503050406030204" pitchFamily="18" charset="0"/>
                          </a:rPr>
                          <m:t>2</m:t>
                        </m:r>
                      </m:sup>
                    </m:sSup>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t</m:t>
                        </m:r>
                      </m:e>
                      <m:sup>
                        <m:r>
                          <a:rPr lang="en-US" sz="2400" b="0" i="0" smtClean="0">
                            <a:latin typeface="Cambria Math" panose="02040503050406030204" pitchFamily="18" charset="0"/>
                          </a:rPr>
                          <m:t>2</m:t>
                        </m:r>
                      </m:sup>
                    </m:sSup>
                  </m:oMath>
                </a14:m>
                <a:endParaRPr lang="en-US" sz="2400" b="0" dirty="0"/>
              </a:p>
              <a:p>
                <a:pPr>
                  <a:spcAft>
                    <a:spcPts val="600"/>
                  </a:spcAft>
                </a:pPr>
                <a:r>
                  <a:rPr lang="en-US" sz="2400" dirty="0"/>
                  <a:t>		       </a:t>
                </a:r>
                <a14:m>
                  <m:oMath xmlns:m="http://schemas.openxmlformats.org/officeDocument/2006/math">
                    <m:r>
                      <a:rPr lang="en-US" sz="2400" b="0" i="0" smtClean="0">
                        <a:latin typeface="Cambria Math" panose="02040503050406030204" pitchFamily="18" charset="0"/>
                      </a:rPr>
                      <m:t>⇒    </m:t>
                    </m:r>
                    <m:sSubSup>
                      <m:sSubSupPr>
                        <m:ctrlPr>
                          <a:rPr lang="en-US" sz="2400" b="0" i="1" smtClean="0">
                            <a:latin typeface="Cambria Math" panose="02040503050406030204" pitchFamily="18" charset="0"/>
                          </a:rPr>
                        </m:ctrlPr>
                      </m:sSubSup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f</m:t>
                        </m:r>
                      </m:sub>
                      <m:sup>
                        <m:r>
                          <a:rPr lang="en-US" sz="2400" b="0" i="0" smtClean="0">
                            <a:latin typeface="Cambria Math" panose="02040503050406030204" pitchFamily="18" charset="0"/>
                          </a:rPr>
                          <m:t>2</m:t>
                        </m:r>
                      </m:sup>
                    </m:sSubSup>
                    <m:r>
                      <a:rPr lang="en-US" sz="2400" b="0" i="0" smtClean="0">
                        <a:latin typeface="Cambria Math" panose="02040503050406030204" pitchFamily="18" charset="0"/>
                      </a:rPr>
                      <m:t>=</m:t>
                    </m:r>
                    <m:sSubSup>
                      <m:sSubSupPr>
                        <m:ctrlPr>
                          <a:rPr lang="en-US" sz="2400" b="0" i="1" smtClean="0">
                            <a:latin typeface="Cambria Math" panose="02040503050406030204" pitchFamily="18" charset="0"/>
                          </a:rPr>
                        </m:ctrlPr>
                      </m:sSubSup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i</m:t>
                        </m:r>
                      </m:sub>
                      <m:sup>
                        <m:r>
                          <a:rPr lang="en-US" sz="2400" b="0" i="0" smtClean="0">
                            <a:latin typeface="Cambria Math" panose="02040503050406030204" pitchFamily="18" charset="0"/>
                          </a:rPr>
                          <m:t>2</m:t>
                        </m:r>
                      </m:sup>
                    </m:sSubSup>
                    <m:r>
                      <a:rPr lang="en-US" sz="2400" b="0" i="0" smtClean="0">
                        <a:latin typeface="Cambria Math" panose="02040503050406030204" pitchFamily="18" charset="0"/>
                      </a:rPr>
                      <m:t>+2</m:t>
                    </m:r>
                    <m:r>
                      <m:rPr>
                        <m:sty m:val="p"/>
                      </m:rPr>
                      <a:rPr lang="en-US" sz="2400" b="0" i="0" smtClean="0">
                        <a:latin typeface="Cambria Math" panose="02040503050406030204" pitchFamily="18" charset="0"/>
                      </a:rPr>
                      <m:t>a</m:t>
                    </m:r>
                    <m:r>
                      <a:rPr lang="en-US" sz="2400" b="0" i="0" smtClean="0">
                        <a:latin typeface="Cambria Math" panose="02040503050406030204" pitchFamily="18" charset="0"/>
                      </a:rPr>
                      <m:t>(</m:t>
                    </m:r>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v</m:t>
                        </m:r>
                      </m:e>
                      <m:sub>
                        <m:r>
                          <m:rPr>
                            <m:sty m:val="p"/>
                          </m:rPr>
                          <a:rPr lang="en-US" sz="2400" b="0" i="0" smtClean="0">
                            <a:latin typeface="Cambria Math" panose="02040503050406030204" pitchFamily="18" charset="0"/>
                          </a:rPr>
                          <m:t>i</m:t>
                        </m:r>
                      </m:sub>
                    </m:sSub>
                    <m:r>
                      <m:rPr>
                        <m:sty m:val="p"/>
                      </m:rPr>
                      <a:rPr lang="en-US" sz="2400" b="0" i="0" smtClean="0">
                        <a:latin typeface="Cambria Math" panose="02040503050406030204" pitchFamily="18" charset="0"/>
                      </a:rPr>
                      <m:t>t</m:t>
                    </m:r>
                    <m:r>
                      <a:rPr lang="en-US" sz="2400" b="0" i="0"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0" smtClean="0">
                            <a:latin typeface="Cambria Math" panose="02040503050406030204" pitchFamily="18" charset="0"/>
                          </a:rPr>
                          <m:t>1</m:t>
                        </m:r>
                      </m:num>
                      <m:den>
                        <m:r>
                          <a:rPr lang="en-US" sz="2400" b="0" i="0" smtClean="0">
                            <a:latin typeface="Cambria Math" panose="02040503050406030204" pitchFamily="18" charset="0"/>
                          </a:rPr>
                          <m:t>2</m:t>
                        </m:r>
                      </m:den>
                    </m:f>
                    <m:r>
                      <m:rPr>
                        <m:sty m:val="p"/>
                      </m:rPr>
                      <a:rPr lang="en-US" sz="2400" b="0" i="0" smtClean="0">
                        <a:latin typeface="Cambria Math" panose="02040503050406030204" pitchFamily="18" charset="0"/>
                      </a:rPr>
                      <m:t>a</m:t>
                    </m:r>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t</m:t>
                        </m:r>
                      </m:e>
                      <m:sup>
                        <m:r>
                          <a:rPr lang="en-US" sz="2400" b="0" i="0" smtClean="0">
                            <a:latin typeface="Cambria Math" panose="02040503050406030204" pitchFamily="18" charset="0"/>
                          </a:rPr>
                          <m:t>2</m:t>
                        </m:r>
                      </m:sup>
                    </m:sSup>
                    <m:r>
                      <a:rPr lang="en-US" sz="2400" b="0" i="0" smtClean="0">
                        <a:latin typeface="Cambria Math" panose="02040503050406030204" pitchFamily="18" charset="0"/>
                      </a:rPr>
                      <m:t>)</m:t>
                    </m:r>
                  </m:oMath>
                </a14:m>
                <a:r>
                  <a:rPr lang="en-US" sz="2400" dirty="0"/>
                  <a:t>		</a:t>
                </a:r>
                <a:r>
                  <a:rPr lang="en-US" sz="2400" dirty="0">
                    <a:solidFill>
                      <a:schemeClr val="bg1">
                        <a:lumMod val="50000"/>
                      </a:schemeClr>
                    </a:solidFill>
                  </a:rPr>
                  <a:t>[substitute from eq.3]</a:t>
                </a:r>
              </a:p>
              <a:p>
                <a:pPr>
                  <a:spcAft>
                    <a:spcPts val="600"/>
                  </a:spcAft>
                </a:pPr>
                <a:r>
                  <a:rPr lang="en-US" sz="2400" dirty="0"/>
                  <a:t>		       </a:t>
                </a:r>
                <a14:m>
                  <m:oMath xmlns:m="http://schemas.openxmlformats.org/officeDocument/2006/math">
                    <m:r>
                      <a:rPr lang="en-US" sz="2400" i="0">
                        <a:latin typeface="Cambria Math" panose="02040503050406030204" pitchFamily="18" charset="0"/>
                      </a:rPr>
                      <m:t>⇒    </m:t>
                    </m:r>
                    <m:sSubSup>
                      <m:sSubSupPr>
                        <m:ctrlPr>
                          <a:rPr lang="en-US" sz="2400" b="1" i="1">
                            <a:latin typeface="Cambria Math" panose="02040503050406030204" pitchFamily="18" charset="0"/>
                          </a:rPr>
                        </m:ctrlPr>
                      </m:sSubSupPr>
                      <m:e>
                        <m:r>
                          <a:rPr lang="en-US" sz="2400" b="1" i="0">
                            <a:latin typeface="Cambria Math" panose="02040503050406030204" pitchFamily="18" charset="0"/>
                          </a:rPr>
                          <m:t>𝐯</m:t>
                        </m:r>
                      </m:e>
                      <m:sub>
                        <m:r>
                          <a:rPr lang="en-US" sz="2400" b="1" i="0">
                            <a:latin typeface="Cambria Math" panose="02040503050406030204" pitchFamily="18" charset="0"/>
                          </a:rPr>
                          <m:t>𝐟</m:t>
                        </m:r>
                      </m:sub>
                      <m:sup>
                        <m:r>
                          <a:rPr lang="en-US" sz="2400" b="1" i="0">
                            <a:latin typeface="Cambria Math" panose="02040503050406030204" pitchFamily="18" charset="0"/>
                          </a:rPr>
                          <m:t>𝟐</m:t>
                        </m:r>
                      </m:sup>
                    </m:sSubSup>
                    <m:r>
                      <a:rPr lang="en-US" sz="2400" b="1" i="0">
                        <a:latin typeface="Cambria Math" panose="02040503050406030204" pitchFamily="18" charset="0"/>
                      </a:rPr>
                      <m:t>=</m:t>
                    </m:r>
                    <m:sSubSup>
                      <m:sSubSupPr>
                        <m:ctrlPr>
                          <a:rPr lang="en-US" sz="2400" b="1" i="1">
                            <a:latin typeface="Cambria Math" panose="02040503050406030204" pitchFamily="18" charset="0"/>
                          </a:rPr>
                        </m:ctrlPr>
                      </m:sSubSupPr>
                      <m:e>
                        <m:r>
                          <a:rPr lang="en-US" sz="2400" b="1" i="0">
                            <a:latin typeface="Cambria Math" panose="02040503050406030204" pitchFamily="18" charset="0"/>
                          </a:rPr>
                          <m:t>𝐯</m:t>
                        </m:r>
                      </m:e>
                      <m:sub>
                        <m:r>
                          <a:rPr lang="en-US" sz="2400" b="1" i="0">
                            <a:latin typeface="Cambria Math" panose="02040503050406030204" pitchFamily="18" charset="0"/>
                          </a:rPr>
                          <m:t>𝐢</m:t>
                        </m:r>
                      </m:sub>
                      <m:sup>
                        <m:r>
                          <a:rPr lang="en-US" sz="2400" b="1" i="0">
                            <a:latin typeface="Cambria Math" panose="02040503050406030204" pitchFamily="18" charset="0"/>
                          </a:rPr>
                          <m:t>𝟐</m:t>
                        </m:r>
                      </m:sup>
                    </m:sSubSup>
                    <m:r>
                      <a:rPr lang="en-US" sz="2400" b="1" i="0">
                        <a:latin typeface="Cambria Math" panose="02040503050406030204" pitchFamily="18" charset="0"/>
                      </a:rPr>
                      <m:t>+</m:t>
                    </m:r>
                    <m:r>
                      <a:rPr lang="en-US" sz="2400" b="1" i="0">
                        <a:latin typeface="Cambria Math" panose="02040503050406030204" pitchFamily="18" charset="0"/>
                      </a:rPr>
                      <m:t>𝟐𝐚</m:t>
                    </m:r>
                    <m:r>
                      <a:rPr lang="en-US" sz="2400" b="1" i="0" smtClean="0">
                        <a:latin typeface="Cambria Math" panose="02040503050406030204" pitchFamily="18" charset="0"/>
                      </a:rPr>
                      <m:t>(</m:t>
                    </m:r>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𝐱</m:t>
                        </m:r>
                      </m:e>
                      <m:sub>
                        <m:r>
                          <a:rPr lang="en-US" sz="2400" b="1" i="0" smtClean="0">
                            <a:latin typeface="Cambria Math" panose="02040503050406030204" pitchFamily="18" charset="0"/>
                          </a:rPr>
                          <m:t>𝐟</m:t>
                        </m:r>
                      </m:sub>
                    </m:sSub>
                    <m:r>
                      <a:rPr lang="en-US" sz="2400" b="1" i="0" smtClean="0">
                        <a:latin typeface="Cambria Math" panose="02040503050406030204" pitchFamily="18" charset="0"/>
                      </a:rPr>
                      <m:t>−</m:t>
                    </m:r>
                    <m:sSub>
                      <m:sSubPr>
                        <m:ctrlPr>
                          <a:rPr lang="en-US" sz="2400" b="1" i="1" smtClean="0">
                            <a:latin typeface="Cambria Math" panose="02040503050406030204" pitchFamily="18" charset="0"/>
                          </a:rPr>
                        </m:ctrlPr>
                      </m:sSubPr>
                      <m:e>
                        <m:r>
                          <a:rPr lang="en-US" sz="2400" b="1" i="0" smtClean="0">
                            <a:latin typeface="Cambria Math" panose="02040503050406030204" pitchFamily="18" charset="0"/>
                          </a:rPr>
                          <m:t>𝐱</m:t>
                        </m:r>
                      </m:e>
                      <m:sub>
                        <m:r>
                          <a:rPr lang="en-US" sz="2400" b="1" i="0" smtClean="0">
                            <a:latin typeface="Cambria Math" panose="02040503050406030204" pitchFamily="18" charset="0"/>
                          </a:rPr>
                          <m:t>𝐢</m:t>
                        </m:r>
                      </m:sub>
                    </m:sSub>
                    <m:r>
                      <a:rPr lang="en-US" sz="2400" b="1" i="0" smtClean="0">
                        <a:latin typeface="Cambria Math" panose="02040503050406030204" pitchFamily="18" charset="0"/>
                      </a:rPr>
                      <m:t>)</m:t>
                    </m:r>
                  </m:oMath>
                </a14:m>
                <a:r>
                  <a:rPr lang="en-US" sz="2400" b="1" dirty="0"/>
                  <a:t>		(</a:t>
                </a:r>
                <a14:m>
                  <m:oMath xmlns:m="http://schemas.openxmlformats.org/officeDocument/2006/math">
                    <m:sSup>
                      <m:sSupPr>
                        <m:ctrlPr>
                          <a:rPr lang="en-US" sz="2400" b="1" i="1" dirty="0" smtClean="0">
                            <a:latin typeface="Cambria Math" panose="02040503050406030204" pitchFamily="18" charset="0"/>
                          </a:rPr>
                        </m:ctrlPr>
                      </m:sSupPr>
                      <m:e>
                        <m:r>
                          <a:rPr lang="en-US" sz="2400" b="1" i="0" dirty="0" smtClean="0">
                            <a:latin typeface="Cambria Math" panose="02040503050406030204" pitchFamily="18" charset="0"/>
                          </a:rPr>
                          <m:t>𝐕</m:t>
                        </m:r>
                      </m:e>
                      <m:sup>
                        <m:r>
                          <a:rPr lang="en-US" sz="2400" b="1" i="0" dirty="0" smtClean="0">
                            <a:latin typeface="Cambria Math" panose="02040503050406030204" pitchFamily="18" charset="0"/>
                          </a:rPr>
                          <m:t>𝟐</m:t>
                        </m:r>
                      </m:sup>
                    </m:sSup>
                  </m:oMath>
                </a14:m>
                <a:r>
                  <a:rPr lang="en-US" sz="2400" b="1" dirty="0"/>
                  <a:t> equation)  </a:t>
                </a:r>
                <a:r>
                  <a:rPr lang="en-US" sz="2400" dirty="0"/>
                  <a:t>(eq.4)</a:t>
                </a:r>
                <a:endParaRPr lang="en-US" sz="2400" b="1" dirty="0"/>
              </a:p>
            </p:txBody>
          </p:sp>
        </mc:Choice>
        <mc:Fallback xmlns="">
          <p:sp>
            <p:nvSpPr>
              <p:cNvPr id="47" name="TextBox 46"/>
              <p:cNvSpPr txBox="1">
                <a:spLocks noRot="1" noChangeAspect="1" noMove="1" noResize="1" noEditPoints="1" noAdjustHandles="1" noChangeArrowheads="1" noChangeShapeType="1" noTextEdit="1"/>
              </p:cNvSpPr>
              <p:nvPr/>
            </p:nvSpPr>
            <p:spPr>
              <a:xfrm>
                <a:off x="966531" y="4186910"/>
                <a:ext cx="10518068" cy="2083263"/>
              </a:xfrm>
              <a:prstGeom prst="rect">
                <a:avLst/>
              </a:prstGeom>
              <a:blipFill>
                <a:blip r:embed="rId9"/>
                <a:stretch>
                  <a:fillRect l="-869" t="-2035" b="-5233"/>
                </a:stretch>
              </a:blipFill>
              <a:ln>
                <a:solidFill>
                  <a:schemeClr val="tx1"/>
                </a:solidFill>
                <a:prstDash val="solid"/>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039548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Lst>
  </p:timing>
  <p:extLst mod="1"/>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
          <p:cNvSpPr>
            <a:spLocks/>
          </p:cNvSpPr>
          <p:nvPr/>
        </p:nvSpPr>
        <p:spPr bwMode="auto">
          <a:xfrm>
            <a:off x="1059048" y="526113"/>
            <a:ext cx="7580186" cy="12373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spcAft>
                <a:spcPts val="1200"/>
              </a:spcAft>
            </a:pPr>
            <a:r>
              <a:rPr lang="en-US" altLang="en-US" sz="2700" b="1" dirty="0">
                <a:latin typeface="Arial" panose="020B0604020202020204" pitchFamily="34" charset="0"/>
              </a:rPr>
              <a:t>Equations of Motion:</a:t>
            </a:r>
          </a:p>
          <a:p>
            <a:pPr algn="ctr"/>
            <a:r>
              <a:rPr lang="en-US" altLang="en-US" sz="2700" i="1" dirty="0">
                <a:latin typeface="Arial" panose="020B0604020202020204" pitchFamily="34" charset="0"/>
              </a:rPr>
              <a:t>(applies </a:t>
            </a:r>
            <a:r>
              <a:rPr lang="en-US" altLang="en-US" sz="2700" i="1" u="sng" dirty="0">
                <a:latin typeface="Arial" panose="020B0604020202020204" pitchFamily="34" charset="0"/>
              </a:rPr>
              <a:t>only</a:t>
            </a:r>
            <a:r>
              <a:rPr lang="en-US" altLang="en-US" sz="2700" i="1" dirty="0">
                <a:latin typeface="Arial" panose="020B0604020202020204" pitchFamily="34" charset="0"/>
              </a:rPr>
              <a:t> when a is constant)</a:t>
            </a:r>
          </a:p>
        </p:txBody>
      </p:sp>
      <p:sp>
        <p:nvSpPr>
          <p:cNvPr id="2" name="Slide Number Placeholder 1"/>
          <p:cNvSpPr>
            <a:spLocks noGrp="1"/>
          </p:cNvSpPr>
          <p:nvPr>
            <p:ph type="sldNum" sz="quarter" idx="12"/>
          </p:nvPr>
        </p:nvSpPr>
        <p:spPr/>
        <p:txBody>
          <a:bodyPr/>
          <a:lstStyle/>
          <a:p>
            <a:fld id="{D53E3F94-F532-4A3C-8342-C687332B96EC}" type="slidenum">
              <a:rPr lang="en-US" smtClean="0"/>
              <a:t>5</a:t>
            </a:fld>
            <a:endParaRPr lang="en-US" dirty="0"/>
          </a:p>
        </p:txBody>
      </p:sp>
      <mc:AlternateContent xmlns:mc="http://schemas.openxmlformats.org/markup-compatibility/2006" xmlns:a14="http://schemas.microsoft.com/office/drawing/2010/main">
        <mc:Choice Requires="a14">
          <p:sp>
            <p:nvSpPr>
              <p:cNvPr id="3" name="TextBox 2"/>
              <p:cNvSpPr txBox="1"/>
              <p:nvPr/>
            </p:nvSpPr>
            <p:spPr>
              <a:xfrm>
                <a:off x="3330129" y="2358142"/>
                <a:ext cx="4225704" cy="3108993"/>
              </a:xfrm>
              <a:prstGeom prst="rect">
                <a:avLst/>
              </a:prstGeom>
              <a:noFill/>
            </p:spPr>
            <p:txBody>
              <a:bodyPr wrap="square" rtlCol="0">
                <a:spAutoFit/>
              </a:bodyPr>
              <a:lstStyle/>
              <a:p>
                <a:pPr marL="342900" indent="-342900">
                  <a:spcAft>
                    <a:spcPts val="2400"/>
                  </a:spcAft>
                  <a:buFont typeface="Arial" panose="020B0604020202020204" pitchFamily="34" charset="0"/>
                  <a:buChar char="•"/>
                </a:pPr>
                <a14:m>
                  <m:oMath xmlns:m="http://schemas.openxmlformats.org/officeDocument/2006/math">
                    <m:r>
                      <m:rPr>
                        <m:sty m:val="p"/>
                      </m:rPr>
                      <a:rPr lang="en-US" sz="2800" b="0" i="0" smtClean="0">
                        <a:latin typeface="Cambria Math" panose="02040503050406030204" pitchFamily="18" charset="0"/>
                        <a:ea typeface="Cambria Math" panose="02040503050406030204" pitchFamily="18" charset="0"/>
                      </a:rPr>
                      <m:t>Δx</m:t>
                    </m:r>
                    <m:r>
                      <a:rPr lang="en-US" sz="2800" b="0" i="0" smtClean="0">
                        <a:latin typeface="Cambria Math" panose="02040503050406030204" pitchFamily="18" charset="0"/>
                        <a:ea typeface="Cambria Math" panose="02040503050406030204" pitchFamily="18" charset="0"/>
                      </a:rPr>
                      <m:t>=</m:t>
                    </m:r>
                    <m:f>
                      <m:fPr>
                        <m:ctrlPr>
                          <a:rPr lang="en-US" sz="2800" b="0" i="1" smtClean="0">
                            <a:latin typeface="Cambria Math" panose="02040503050406030204" pitchFamily="18" charset="0"/>
                            <a:ea typeface="Cambria Math" panose="02040503050406030204" pitchFamily="18" charset="0"/>
                          </a:rPr>
                        </m:ctrlPr>
                      </m:fPr>
                      <m:num>
                        <m:sSub>
                          <m:sSubPr>
                            <m:ctrlPr>
                              <a:rPr lang="en-US" sz="2800" b="0" i="1" smtClean="0">
                                <a:latin typeface="Cambria Math" panose="02040503050406030204" pitchFamily="18" charset="0"/>
                                <a:ea typeface="Cambria Math" panose="02040503050406030204" pitchFamily="18" charset="0"/>
                              </a:rPr>
                            </m:ctrlPr>
                          </m:sSubPr>
                          <m:e>
                            <m:r>
                              <m:rPr>
                                <m:sty m:val="p"/>
                              </m:rPr>
                              <a:rPr lang="en-US" sz="2800" b="0" i="0" smtClean="0">
                                <a:latin typeface="Cambria Math" panose="02040503050406030204" pitchFamily="18" charset="0"/>
                                <a:ea typeface="Cambria Math" panose="02040503050406030204" pitchFamily="18" charset="0"/>
                              </a:rPr>
                              <m:t>v</m:t>
                            </m:r>
                          </m:e>
                          <m:sub>
                            <m:r>
                              <m:rPr>
                                <m:sty m:val="p"/>
                              </m:rPr>
                              <a:rPr lang="en-US" sz="2800" b="0" i="0" smtClean="0">
                                <a:latin typeface="Cambria Math" panose="02040503050406030204" pitchFamily="18" charset="0"/>
                                <a:ea typeface="Cambria Math" panose="02040503050406030204" pitchFamily="18" charset="0"/>
                              </a:rPr>
                              <m:t>i</m:t>
                            </m:r>
                          </m:sub>
                        </m:sSub>
                        <m:r>
                          <a:rPr lang="en-US" sz="2800" b="0" i="0" smtClean="0">
                            <a:latin typeface="Cambria Math" panose="02040503050406030204" pitchFamily="18" charset="0"/>
                            <a:ea typeface="Cambria Math" panose="02040503050406030204" pitchFamily="18" charset="0"/>
                          </a:rPr>
                          <m:t>+</m:t>
                        </m:r>
                        <m:sSub>
                          <m:sSubPr>
                            <m:ctrlPr>
                              <a:rPr lang="en-US" sz="2800" b="0" i="1" smtClean="0">
                                <a:latin typeface="Cambria Math" panose="02040503050406030204" pitchFamily="18" charset="0"/>
                                <a:ea typeface="Cambria Math" panose="02040503050406030204" pitchFamily="18" charset="0"/>
                              </a:rPr>
                            </m:ctrlPr>
                          </m:sSubPr>
                          <m:e>
                            <m:r>
                              <m:rPr>
                                <m:sty m:val="p"/>
                              </m:rPr>
                              <a:rPr lang="en-US" sz="2800" b="0" i="0" smtClean="0">
                                <a:latin typeface="Cambria Math" panose="02040503050406030204" pitchFamily="18" charset="0"/>
                                <a:ea typeface="Cambria Math" panose="02040503050406030204" pitchFamily="18" charset="0"/>
                              </a:rPr>
                              <m:t>v</m:t>
                            </m:r>
                          </m:e>
                          <m:sub>
                            <m:r>
                              <m:rPr>
                                <m:sty m:val="p"/>
                              </m:rPr>
                              <a:rPr lang="en-US" sz="2800" b="0" i="0" smtClean="0">
                                <a:latin typeface="Cambria Math" panose="02040503050406030204" pitchFamily="18" charset="0"/>
                                <a:ea typeface="Cambria Math" panose="02040503050406030204" pitchFamily="18" charset="0"/>
                              </a:rPr>
                              <m:t>f</m:t>
                            </m:r>
                          </m:sub>
                        </m:sSub>
                      </m:num>
                      <m:den>
                        <m:r>
                          <a:rPr lang="en-US" sz="2800" b="0" i="0" smtClean="0">
                            <a:latin typeface="Cambria Math" panose="02040503050406030204" pitchFamily="18" charset="0"/>
                            <a:ea typeface="Cambria Math" panose="02040503050406030204" pitchFamily="18" charset="0"/>
                          </a:rPr>
                          <m:t>2</m:t>
                        </m:r>
                      </m:den>
                    </m:f>
                    <m:r>
                      <m:rPr>
                        <m:sty m:val="p"/>
                      </m:rPr>
                      <a:rPr lang="en-US" sz="2800" b="0" i="0" smtClean="0">
                        <a:latin typeface="Cambria Math" panose="02040503050406030204" pitchFamily="18" charset="0"/>
                        <a:ea typeface="Cambria Math" panose="02040503050406030204" pitchFamily="18" charset="0"/>
                      </a:rPr>
                      <m:t>Δt</m:t>
                    </m:r>
                  </m:oMath>
                </a14:m>
                <a:endParaRPr lang="en-US" sz="2800" b="0" dirty="0">
                  <a:latin typeface="Cambria Math" panose="02040503050406030204" pitchFamily="18" charset="0"/>
                  <a:ea typeface="Cambria Math" panose="02040503050406030204" pitchFamily="18" charset="0"/>
                </a:endParaRPr>
              </a:p>
              <a:p>
                <a:pPr marL="342900" indent="-342900">
                  <a:spcAft>
                    <a:spcPts val="2400"/>
                  </a:spcAft>
                  <a:buFont typeface="Arial" panose="020B0604020202020204" pitchFamily="34" charset="0"/>
                  <a:buChar char="•"/>
                </a:pPr>
                <a14:m>
                  <m:oMath xmlns:m="http://schemas.openxmlformats.org/officeDocument/2006/math">
                    <m:sSub>
                      <m:sSubPr>
                        <m:ctrlPr>
                          <a:rPr lang="en-US" sz="2800" b="0" i="1" smtClean="0">
                            <a:latin typeface="Cambria Math" panose="02040503050406030204" pitchFamily="18" charset="0"/>
                            <a:ea typeface="Cambria Math" panose="02040503050406030204" pitchFamily="18" charset="0"/>
                          </a:rPr>
                        </m:ctrlPr>
                      </m:sSubPr>
                      <m:e>
                        <m:r>
                          <m:rPr>
                            <m:sty m:val="p"/>
                          </m:rPr>
                          <a:rPr lang="en-US" sz="2800" b="0" i="0" smtClean="0">
                            <a:latin typeface="Cambria Math" panose="02040503050406030204" pitchFamily="18" charset="0"/>
                            <a:ea typeface="Cambria Math" panose="02040503050406030204" pitchFamily="18" charset="0"/>
                          </a:rPr>
                          <m:t>v</m:t>
                        </m:r>
                      </m:e>
                      <m:sub>
                        <m:r>
                          <m:rPr>
                            <m:sty m:val="p"/>
                          </m:rPr>
                          <a:rPr lang="en-US" sz="2800" b="0" i="0" smtClean="0">
                            <a:latin typeface="Cambria Math" panose="02040503050406030204" pitchFamily="18" charset="0"/>
                            <a:ea typeface="Cambria Math" panose="02040503050406030204" pitchFamily="18" charset="0"/>
                          </a:rPr>
                          <m:t>f</m:t>
                        </m:r>
                      </m:sub>
                    </m:sSub>
                    <m:r>
                      <a:rPr lang="en-US" sz="2800" b="0" i="0" smtClean="0">
                        <a:latin typeface="Cambria Math" panose="02040503050406030204" pitchFamily="18" charset="0"/>
                        <a:ea typeface="Cambria Math" panose="02040503050406030204" pitchFamily="18" charset="0"/>
                      </a:rPr>
                      <m:t>=</m:t>
                    </m:r>
                    <m:sSub>
                      <m:sSubPr>
                        <m:ctrlPr>
                          <a:rPr lang="en-US" sz="2800" b="0" i="1" smtClean="0">
                            <a:latin typeface="Cambria Math" panose="02040503050406030204" pitchFamily="18" charset="0"/>
                            <a:ea typeface="Cambria Math" panose="02040503050406030204" pitchFamily="18" charset="0"/>
                          </a:rPr>
                        </m:ctrlPr>
                      </m:sSubPr>
                      <m:e>
                        <m:r>
                          <m:rPr>
                            <m:sty m:val="p"/>
                          </m:rPr>
                          <a:rPr lang="en-US" sz="2800" b="0" i="0" smtClean="0">
                            <a:latin typeface="Cambria Math" panose="02040503050406030204" pitchFamily="18" charset="0"/>
                            <a:ea typeface="Cambria Math" panose="02040503050406030204" pitchFamily="18" charset="0"/>
                          </a:rPr>
                          <m:t>v</m:t>
                        </m:r>
                      </m:e>
                      <m:sub>
                        <m:r>
                          <m:rPr>
                            <m:sty m:val="p"/>
                          </m:rPr>
                          <a:rPr lang="en-US" sz="2800" b="0" i="0" smtClean="0">
                            <a:latin typeface="Cambria Math" panose="02040503050406030204" pitchFamily="18" charset="0"/>
                            <a:ea typeface="Cambria Math" panose="02040503050406030204" pitchFamily="18" charset="0"/>
                          </a:rPr>
                          <m:t>i</m:t>
                        </m:r>
                      </m:sub>
                    </m:sSub>
                    <m:r>
                      <a:rPr lang="en-US" sz="2800" b="0" i="0" smtClean="0">
                        <a:latin typeface="Cambria Math" panose="02040503050406030204" pitchFamily="18" charset="0"/>
                        <a:ea typeface="Cambria Math" panose="02040503050406030204" pitchFamily="18" charset="0"/>
                      </a:rPr>
                      <m:t>+</m:t>
                    </m:r>
                    <m:r>
                      <m:rPr>
                        <m:sty m:val="p"/>
                      </m:rPr>
                      <a:rPr lang="en-US" sz="2800" b="0" i="0" smtClean="0">
                        <a:latin typeface="Cambria Math" panose="02040503050406030204" pitchFamily="18" charset="0"/>
                        <a:ea typeface="Cambria Math" panose="02040503050406030204" pitchFamily="18" charset="0"/>
                      </a:rPr>
                      <m:t>a</m:t>
                    </m:r>
                    <m:r>
                      <a:rPr lang="en-US" sz="2800" b="0" i="0" smtClean="0">
                        <a:latin typeface="Cambria Math" panose="02040503050406030204" pitchFamily="18" charset="0"/>
                        <a:ea typeface="Cambria Math" panose="02040503050406030204" pitchFamily="18" charset="0"/>
                      </a:rPr>
                      <m:t> </m:t>
                    </m:r>
                    <m:r>
                      <m:rPr>
                        <m:sty m:val="p"/>
                      </m:rPr>
                      <a:rPr lang="en-US" sz="2800" b="0" i="0" smtClean="0">
                        <a:latin typeface="Cambria Math" panose="02040503050406030204" pitchFamily="18" charset="0"/>
                        <a:ea typeface="Cambria Math" panose="02040503050406030204" pitchFamily="18" charset="0"/>
                      </a:rPr>
                      <m:t>Δt</m:t>
                    </m:r>
                  </m:oMath>
                </a14:m>
                <a:endParaRPr lang="en-US" sz="2800" b="0" dirty="0">
                  <a:latin typeface="Cambria Math" panose="02040503050406030204" pitchFamily="18" charset="0"/>
                  <a:ea typeface="Cambria Math" panose="02040503050406030204" pitchFamily="18" charset="0"/>
                </a:endParaRPr>
              </a:p>
              <a:p>
                <a:pPr marL="342900" indent="-342900">
                  <a:spcAft>
                    <a:spcPts val="2400"/>
                  </a:spcAft>
                  <a:buFont typeface="Arial" panose="020B0604020202020204" pitchFamily="34" charset="0"/>
                  <a:buChar char="•"/>
                </a:pPr>
                <a14:m>
                  <m:oMath xmlns:m="http://schemas.openxmlformats.org/officeDocument/2006/math">
                    <m:sSub>
                      <m:sSubPr>
                        <m:ctrlPr>
                          <a:rPr lang="en-US" sz="2800" b="0" i="1" smtClean="0">
                            <a:latin typeface="Cambria Math" panose="02040503050406030204" pitchFamily="18" charset="0"/>
                            <a:ea typeface="Cambria Math" panose="02040503050406030204" pitchFamily="18" charset="0"/>
                          </a:rPr>
                        </m:ctrlPr>
                      </m:sSubPr>
                      <m:e>
                        <m:r>
                          <m:rPr>
                            <m:sty m:val="p"/>
                          </m:rPr>
                          <a:rPr lang="en-US" sz="2800" b="0" i="0" smtClean="0">
                            <a:latin typeface="Cambria Math" panose="02040503050406030204" pitchFamily="18" charset="0"/>
                            <a:ea typeface="Cambria Math" panose="02040503050406030204" pitchFamily="18" charset="0"/>
                          </a:rPr>
                          <m:t>x</m:t>
                        </m:r>
                      </m:e>
                      <m:sub>
                        <m:r>
                          <m:rPr>
                            <m:sty m:val="p"/>
                          </m:rPr>
                          <a:rPr lang="en-US" sz="2800" b="0" i="0" smtClean="0">
                            <a:latin typeface="Cambria Math" panose="02040503050406030204" pitchFamily="18" charset="0"/>
                            <a:ea typeface="Cambria Math" panose="02040503050406030204" pitchFamily="18" charset="0"/>
                          </a:rPr>
                          <m:t>f</m:t>
                        </m:r>
                      </m:sub>
                    </m:sSub>
                    <m:r>
                      <a:rPr lang="en-US" sz="2800" b="0" i="0" smtClean="0">
                        <a:latin typeface="Cambria Math" panose="02040503050406030204" pitchFamily="18" charset="0"/>
                        <a:ea typeface="Cambria Math" panose="02040503050406030204" pitchFamily="18" charset="0"/>
                      </a:rPr>
                      <m:t>=</m:t>
                    </m:r>
                    <m:sSub>
                      <m:sSubPr>
                        <m:ctrlPr>
                          <a:rPr lang="en-US" sz="2800" b="0" i="1" smtClean="0">
                            <a:latin typeface="Cambria Math" panose="02040503050406030204" pitchFamily="18" charset="0"/>
                            <a:ea typeface="Cambria Math" panose="02040503050406030204" pitchFamily="18" charset="0"/>
                          </a:rPr>
                        </m:ctrlPr>
                      </m:sSubPr>
                      <m:e>
                        <m:r>
                          <m:rPr>
                            <m:sty m:val="p"/>
                          </m:rPr>
                          <a:rPr lang="en-US" sz="2800" b="0" i="0" smtClean="0">
                            <a:latin typeface="Cambria Math" panose="02040503050406030204" pitchFamily="18" charset="0"/>
                            <a:ea typeface="Cambria Math" panose="02040503050406030204" pitchFamily="18" charset="0"/>
                          </a:rPr>
                          <m:t>x</m:t>
                        </m:r>
                      </m:e>
                      <m:sub>
                        <m:r>
                          <m:rPr>
                            <m:sty m:val="p"/>
                          </m:rPr>
                          <a:rPr lang="en-US" sz="2800" b="0" i="0" smtClean="0">
                            <a:latin typeface="Cambria Math" panose="02040503050406030204" pitchFamily="18" charset="0"/>
                            <a:ea typeface="Cambria Math" panose="02040503050406030204" pitchFamily="18" charset="0"/>
                          </a:rPr>
                          <m:t>i</m:t>
                        </m:r>
                      </m:sub>
                    </m:sSub>
                    <m:r>
                      <a:rPr lang="en-US" sz="2800" b="0" i="0" smtClean="0">
                        <a:latin typeface="Cambria Math" panose="02040503050406030204" pitchFamily="18" charset="0"/>
                        <a:ea typeface="Cambria Math" panose="02040503050406030204" pitchFamily="18" charset="0"/>
                      </a:rPr>
                      <m:t>+</m:t>
                    </m:r>
                    <m:sSub>
                      <m:sSubPr>
                        <m:ctrlPr>
                          <a:rPr lang="en-US" sz="2800" b="0" i="1" smtClean="0">
                            <a:latin typeface="Cambria Math" panose="02040503050406030204" pitchFamily="18" charset="0"/>
                            <a:ea typeface="Cambria Math" panose="02040503050406030204" pitchFamily="18" charset="0"/>
                          </a:rPr>
                        </m:ctrlPr>
                      </m:sSubPr>
                      <m:e>
                        <m:r>
                          <m:rPr>
                            <m:sty m:val="p"/>
                          </m:rPr>
                          <a:rPr lang="en-US" sz="2800" b="0" i="0" smtClean="0">
                            <a:latin typeface="Cambria Math" panose="02040503050406030204" pitchFamily="18" charset="0"/>
                            <a:ea typeface="Cambria Math" panose="02040503050406030204" pitchFamily="18" charset="0"/>
                          </a:rPr>
                          <m:t>v</m:t>
                        </m:r>
                      </m:e>
                      <m:sub>
                        <m:r>
                          <m:rPr>
                            <m:sty m:val="p"/>
                          </m:rPr>
                          <a:rPr lang="en-US" sz="2800" b="0" i="0" smtClean="0">
                            <a:latin typeface="Cambria Math" panose="02040503050406030204" pitchFamily="18" charset="0"/>
                            <a:ea typeface="Cambria Math" panose="02040503050406030204" pitchFamily="18" charset="0"/>
                          </a:rPr>
                          <m:t>i</m:t>
                        </m:r>
                      </m:sub>
                    </m:sSub>
                    <m:r>
                      <a:rPr lang="en-US" sz="2800" b="0" i="0" smtClean="0">
                        <a:latin typeface="Cambria Math" panose="02040503050406030204" pitchFamily="18" charset="0"/>
                        <a:ea typeface="Cambria Math" panose="02040503050406030204" pitchFamily="18" charset="0"/>
                      </a:rPr>
                      <m:t> </m:t>
                    </m:r>
                    <m:r>
                      <m:rPr>
                        <m:sty m:val="p"/>
                      </m:rPr>
                      <a:rPr lang="en-US" sz="2800" b="0" i="0" smtClean="0">
                        <a:latin typeface="Cambria Math" panose="02040503050406030204" pitchFamily="18" charset="0"/>
                        <a:ea typeface="Cambria Math" panose="02040503050406030204" pitchFamily="18" charset="0"/>
                      </a:rPr>
                      <m:t>Δt</m:t>
                    </m:r>
                    <m:r>
                      <a:rPr lang="en-US" sz="2800" b="0" i="0" smtClean="0">
                        <a:latin typeface="Cambria Math" panose="02040503050406030204" pitchFamily="18" charset="0"/>
                        <a:ea typeface="Cambria Math" panose="02040503050406030204" pitchFamily="18" charset="0"/>
                      </a:rPr>
                      <m:t>+</m:t>
                    </m:r>
                    <m:f>
                      <m:fPr>
                        <m:ctrlPr>
                          <a:rPr lang="en-US" sz="2800" b="0" i="1" smtClean="0">
                            <a:latin typeface="Cambria Math" panose="02040503050406030204" pitchFamily="18" charset="0"/>
                            <a:ea typeface="Cambria Math" panose="02040503050406030204" pitchFamily="18" charset="0"/>
                          </a:rPr>
                        </m:ctrlPr>
                      </m:fPr>
                      <m:num>
                        <m:r>
                          <a:rPr lang="en-US" sz="2800" b="0" i="0" smtClean="0">
                            <a:latin typeface="Cambria Math" panose="02040503050406030204" pitchFamily="18" charset="0"/>
                            <a:ea typeface="Cambria Math" panose="02040503050406030204" pitchFamily="18" charset="0"/>
                          </a:rPr>
                          <m:t>1</m:t>
                        </m:r>
                      </m:num>
                      <m:den>
                        <m:r>
                          <a:rPr lang="en-US" sz="2800" b="0" i="0" smtClean="0">
                            <a:latin typeface="Cambria Math" panose="02040503050406030204" pitchFamily="18" charset="0"/>
                            <a:ea typeface="Cambria Math" panose="02040503050406030204" pitchFamily="18" charset="0"/>
                          </a:rPr>
                          <m:t>2</m:t>
                        </m:r>
                      </m:den>
                    </m:f>
                    <m:r>
                      <m:rPr>
                        <m:sty m:val="p"/>
                      </m:rPr>
                      <a:rPr lang="en-US" sz="2800" b="0" i="0" smtClean="0">
                        <a:latin typeface="Cambria Math" panose="02040503050406030204" pitchFamily="18" charset="0"/>
                        <a:ea typeface="Cambria Math" panose="02040503050406030204" pitchFamily="18" charset="0"/>
                      </a:rPr>
                      <m:t>a</m:t>
                    </m:r>
                    <m:r>
                      <a:rPr lang="en-US" sz="2800" b="0" i="0" smtClean="0">
                        <a:latin typeface="Cambria Math" panose="02040503050406030204" pitchFamily="18" charset="0"/>
                        <a:ea typeface="Cambria Math" panose="02040503050406030204" pitchFamily="18" charset="0"/>
                      </a:rPr>
                      <m:t> </m:t>
                    </m:r>
                    <m:r>
                      <m:rPr>
                        <m:sty m:val="p"/>
                      </m:rPr>
                      <a:rPr lang="en-US" sz="2800" b="0" i="0" smtClean="0">
                        <a:latin typeface="Cambria Math" panose="02040503050406030204" pitchFamily="18" charset="0"/>
                        <a:ea typeface="Cambria Math" panose="02040503050406030204" pitchFamily="18" charset="0"/>
                      </a:rPr>
                      <m:t>Δ</m:t>
                    </m:r>
                    <m:sSup>
                      <m:sSupPr>
                        <m:ctrlPr>
                          <a:rPr lang="en-US" sz="2800" b="0" i="1" smtClean="0">
                            <a:latin typeface="Cambria Math" panose="02040503050406030204" pitchFamily="18" charset="0"/>
                            <a:ea typeface="Cambria Math" panose="02040503050406030204" pitchFamily="18" charset="0"/>
                          </a:rPr>
                        </m:ctrlPr>
                      </m:sSupPr>
                      <m:e>
                        <m:r>
                          <m:rPr>
                            <m:sty m:val="p"/>
                          </m:rPr>
                          <a:rPr lang="en-US" sz="2800" b="0" i="0" smtClean="0">
                            <a:latin typeface="Cambria Math" panose="02040503050406030204" pitchFamily="18" charset="0"/>
                            <a:ea typeface="Cambria Math" panose="02040503050406030204" pitchFamily="18" charset="0"/>
                          </a:rPr>
                          <m:t>t</m:t>
                        </m:r>
                      </m:e>
                      <m:sup>
                        <m:r>
                          <a:rPr lang="en-US" sz="2800" b="0" i="0" smtClean="0">
                            <a:latin typeface="Cambria Math" panose="02040503050406030204" pitchFamily="18" charset="0"/>
                            <a:ea typeface="Cambria Math" panose="02040503050406030204" pitchFamily="18" charset="0"/>
                          </a:rPr>
                          <m:t>2</m:t>
                        </m:r>
                      </m:sup>
                    </m:sSup>
                  </m:oMath>
                </a14:m>
                <a:endParaRPr lang="en-US" sz="2800" b="0" dirty="0">
                  <a:latin typeface="Cambria Math" panose="02040503050406030204" pitchFamily="18" charset="0"/>
                  <a:ea typeface="Cambria Math" panose="02040503050406030204" pitchFamily="18" charset="0"/>
                </a:endParaRPr>
              </a:p>
              <a:p>
                <a:pPr marL="342900" indent="-342900">
                  <a:spcAft>
                    <a:spcPts val="2400"/>
                  </a:spcAft>
                  <a:buFont typeface="Arial" panose="020B0604020202020204" pitchFamily="34" charset="0"/>
                  <a:buChar char="•"/>
                </a:pPr>
                <a14:m>
                  <m:oMath xmlns:m="http://schemas.openxmlformats.org/officeDocument/2006/math">
                    <m:sSubSup>
                      <m:sSubSupPr>
                        <m:ctrlPr>
                          <a:rPr lang="en-US" sz="2800" b="0" i="1" smtClean="0">
                            <a:latin typeface="Cambria Math" panose="02040503050406030204" pitchFamily="18" charset="0"/>
                            <a:ea typeface="Cambria Math" panose="02040503050406030204" pitchFamily="18" charset="0"/>
                          </a:rPr>
                        </m:ctrlPr>
                      </m:sSubSupPr>
                      <m:e>
                        <m:r>
                          <m:rPr>
                            <m:sty m:val="p"/>
                          </m:rPr>
                          <a:rPr lang="en-US" sz="2800" b="0" i="0" smtClean="0">
                            <a:latin typeface="Cambria Math" panose="02040503050406030204" pitchFamily="18" charset="0"/>
                            <a:ea typeface="Cambria Math" panose="02040503050406030204" pitchFamily="18" charset="0"/>
                          </a:rPr>
                          <m:t>v</m:t>
                        </m:r>
                      </m:e>
                      <m:sub>
                        <m:r>
                          <m:rPr>
                            <m:sty m:val="p"/>
                          </m:rPr>
                          <a:rPr lang="en-US" sz="2800" b="0" i="0" smtClean="0">
                            <a:latin typeface="Cambria Math" panose="02040503050406030204" pitchFamily="18" charset="0"/>
                            <a:ea typeface="Cambria Math" panose="02040503050406030204" pitchFamily="18" charset="0"/>
                          </a:rPr>
                          <m:t>f</m:t>
                        </m:r>
                      </m:sub>
                      <m:sup>
                        <m:r>
                          <a:rPr lang="en-US" sz="2800" b="0" i="0" smtClean="0">
                            <a:latin typeface="Cambria Math" panose="02040503050406030204" pitchFamily="18" charset="0"/>
                            <a:ea typeface="Cambria Math" panose="02040503050406030204" pitchFamily="18" charset="0"/>
                          </a:rPr>
                          <m:t>2</m:t>
                        </m:r>
                      </m:sup>
                    </m:sSubSup>
                    <m:r>
                      <a:rPr lang="en-US" sz="2800" b="0" i="0" smtClean="0">
                        <a:latin typeface="Cambria Math" panose="02040503050406030204" pitchFamily="18" charset="0"/>
                        <a:ea typeface="Cambria Math" panose="02040503050406030204" pitchFamily="18" charset="0"/>
                      </a:rPr>
                      <m:t>=</m:t>
                    </m:r>
                    <m:sSubSup>
                      <m:sSubSupPr>
                        <m:ctrlPr>
                          <a:rPr lang="en-US" sz="2800" b="0" i="1" smtClean="0">
                            <a:latin typeface="Cambria Math" panose="02040503050406030204" pitchFamily="18" charset="0"/>
                            <a:ea typeface="Cambria Math" panose="02040503050406030204" pitchFamily="18" charset="0"/>
                          </a:rPr>
                        </m:ctrlPr>
                      </m:sSubSupPr>
                      <m:e>
                        <m:r>
                          <m:rPr>
                            <m:sty m:val="p"/>
                          </m:rPr>
                          <a:rPr lang="en-US" sz="2800" b="0" i="0" smtClean="0">
                            <a:latin typeface="Cambria Math" panose="02040503050406030204" pitchFamily="18" charset="0"/>
                            <a:ea typeface="Cambria Math" panose="02040503050406030204" pitchFamily="18" charset="0"/>
                          </a:rPr>
                          <m:t>v</m:t>
                        </m:r>
                      </m:e>
                      <m:sub>
                        <m:r>
                          <m:rPr>
                            <m:sty m:val="p"/>
                          </m:rPr>
                          <a:rPr lang="en-US" sz="2800" b="0" i="0" smtClean="0">
                            <a:latin typeface="Cambria Math" panose="02040503050406030204" pitchFamily="18" charset="0"/>
                            <a:ea typeface="Cambria Math" panose="02040503050406030204" pitchFamily="18" charset="0"/>
                          </a:rPr>
                          <m:t>i</m:t>
                        </m:r>
                      </m:sub>
                      <m:sup>
                        <m:r>
                          <a:rPr lang="en-US" sz="2800" b="0" i="0" smtClean="0">
                            <a:latin typeface="Cambria Math" panose="02040503050406030204" pitchFamily="18" charset="0"/>
                            <a:ea typeface="Cambria Math" panose="02040503050406030204" pitchFamily="18" charset="0"/>
                          </a:rPr>
                          <m:t>2</m:t>
                        </m:r>
                      </m:sup>
                    </m:sSubSup>
                    <m:r>
                      <a:rPr lang="en-US" sz="2800" b="0" i="0" smtClean="0">
                        <a:latin typeface="Cambria Math" panose="02040503050406030204" pitchFamily="18" charset="0"/>
                        <a:ea typeface="Cambria Math" panose="02040503050406030204" pitchFamily="18" charset="0"/>
                      </a:rPr>
                      <m:t>+2</m:t>
                    </m:r>
                    <m:r>
                      <m:rPr>
                        <m:sty m:val="p"/>
                      </m:rPr>
                      <a:rPr lang="en-US" sz="2800" b="0" i="0" smtClean="0">
                        <a:latin typeface="Cambria Math" panose="02040503050406030204" pitchFamily="18" charset="0"/>
                        <a:ea typeface="Cambria Math" panose="02040503050406030204" pitchFamily="18" charset="0"/>
                      </a:rPr>
                      <m:t>aΔx</m:t>
                    </m:r>
                    <m:r>
                      <a:rPr lang="en-US" sz="2800" b="0" i="0" smtClean="0">
                        <a:latin typeface="Cambria Math" panose="02040503050406030204" pitchFamily="18" charset="0"/>
                        <a:ea typeface="Cambria Math" panose="02040503050406030204" pitchFamily="18" charset="0"/>
                      </a:rPr>
                      <m:t> </m:t>
                    </m:r>
                  </m:oMath>
                </a14:m>
                <a:endParaRPr lang="en-US" sz="2800" dirty="0">
                  <a:latin typeface="Cambria Math" panose="02040503050406030204" pitchFamily="18" charset="0"/>
                  <a:ea typeface="Cambria Math" panose="02040503050406030204" pitchFamily="18"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3330129" y="2358142"/>
                <a:ext cx="4225704" cy="3108993"/>
              </a:xfrm>
              <a:prstGeom prst="rect">
                <a:avLst/>
              </a:prstGeom>
              <a:blipFill>
                <a:blip r:embed="rId5"/>
                <a:stretch>
                  <a:fillRect/>
                </a:stretch>
              </a:blipFill>
            </p:spPr>
            <p:txBody>
              <a:bodyPr/>
              <a:lstStyle/>
              <a:p>
                <a:r>
                  <a:rPr lang="en-US">
                    <a:noFill/>
                  </a:rPr>
                  <a:t> </a:t>
                </a:r>
              </a:p>
            </p:txBody>
          </p:sp>
        </mc:Fallback>
      </mc:AlternateContent>
      <p:grpSp>
        <p:nvGrpSpPr>
          <p:cNvPr id="4" name="Group 3"/>
          <p:cNvGrpSpPr/>
          <p:nvPr/>
        </p:nvGrpSpPr>
        <p:grpSpPr>
          <a:xfrm>
            <a:off x="584642" y="2116349"/>
            <a:ext cx="2234117" cy="3724140"/>
            <a:chOff x="9127958" y="2058082"/>
            <a:chExt cx="2234117" cy="3724140"/>
          </a:xfrm>
        </p:grpSpPr>
        <p:sp>
          <p:nvSpPr>
            <p:cNvPr id="13" name="TextBox 12"/>
            <p:cNvSpPr txBox="1"/>
            <p:nvPr/>
          </p:nvSpPr>
          <p:spPr>
            <a:xfrm>
              <a:off x="9494256" y="2058082"/>
              <a:ext cx="1867819" cy="400110"/>
            </a:xfrm>
            <a:prstGeom prst="rect">
              <a:avLst/>
            </a:prstGeom>
            <a:noFill/>
          </p:spPr>
          <p:txBody>
            <a:bodyPr wrap="none" rtlCol="0">
              <a:spAutoFit/>
            </a:bodyPr>
            <a:lstStyle/>
            <a:p>
              <a:r>
                <a:rPr lang="en-US" sz="2000" dirty="0"/>
                <a:t>-  Initial position</a:t>
              </a:r>
            </a:p>
          </p:txBody>
        </p:sp>
        <p:sp>
          <p:nvSpPr>
            <p:cNvPr id="14" name="TextBox 13"/>
            <p:cNvSpPr txBox="1"/>
            <p:nvPr/>
          </p:nvSpPr>
          <p:spPr>
            <a:xfrm>
              <a:off x="9506087" y="2663723"/>
              <a:ext cx="1776448" cy="400110"/>
            </a:xfrm>
            <a:prstGeom prst="rect">
              <a:avLst/>
            </a:prstGeom>
            <a:noFill/>
          </p:spPr>
          <p:txBody>
            <a:bodyPr wrap="none" rtlCol="0">
              <a:spAutoFit/>
            </a:bodyPr>
            <a:lstStyle/>
            <a:p>
              <a:r>
                <a:rPr lang="en-US" sz="2000" dirty="0"/>
                <a:t>-  Final position</a:t>
              </a:r>
            </a:p>
          </p:txBody>
        </p:sp>
        <p:sp>
          <p:nvSpPr>
            <p:cNvPr id="15" name="TextBox 14"/>
            <p:cNvSpPr txBox="1"/>
            <p:nvPr/>
          </p:nvSpPr>
          <p:spPr>
            <a:xfrm>
              <a:off x="9492275" y="3374265"/>
              <a:ext cx="1828449" cy="400110"/>
            </a:xfrm>
            <a:prstGeom prst="rect">
              <a:avLst/>
            </a:prstGeom>
            <a:noFill/>
          </p:spPr>
          <p:txBody>
            <a:bodyPr wrap="none" rtlCol="0">
              <a:spAutoFit/>
            </a:bodyPr>
            <a:lstStyle/>
            <a:p>
              <a:r>
                <a:rPr lang="en-US" sz="2000" dirty="0"/>
                <a:t>-  Initial velocity</a:t>
              </a:r>
            </a:p>
          </p:txBody>
        </p:sp>
        <p:sp>
          <p:nvSpPr>
            <p:cNvPr id="16" name="TextBox 15"/>
            <p:cNvSpPr txBox="1"/>
            <p:nvPr/>
          </p:nvSpPr>
          <p:spPr>
            <a:xfrm>
              <a:off x="9506087" y="4049488"/>
              <a:ext cx="1737079" cy="400110"/>
            </a:xfrm>
            <a:prstGeom prst="rect">
              <a:avLst/>
            </a:prstGeom>
            <a:noFill/>
          </p:spPr>
          <p:txBody>
            <a:bodyPr wrap="none" rtlCol="0">
              <a:spAutoFit/>
            </a:bodyPr>
            <a:lstStyle/>
            <a:p>
              <a:r>
                <a:rPr lang="en-US" sz="2000" dirty="0"/>
                <a:t>-  Final velocity</a:t>
              </a:r>
            </a:p>
          </p:txBody>
        </p:sp>
        <p:sp>
          <p:nvSpPr>
            <p:cNvPr id="17" name="TextBox 16"/>
            <p:cNvSpPr txBox="1"/>
            <p:nvPr/>
          </p:nvSpPr>
          <p:spPr>
            <a:xfrm>
              <a:off x="9492275" y="4704456"/>
              <a:ext cx="1739964" cy="400110"/>
            </a:xfrm>
            <a:prstGeom prst="rect">
              <a:avLst/>
            </a:prstGeom>
            <a:noFill/>
          </p:spPr>
          <p:txBody>
            <a:bodyPr wrap="none" rtlCol="0">
              <a:spAutoFit/>
            </a:bodyPr>
            <a:lstStyle/>
            <a:p>
              <a:r>
                <a:rPr lang="en-US" sz="2000" dirty="0"/>
                <a:t>-   Acceleration</a:t>
              </a:r>
            </a:p>
          </p:txBody>
        </p:sp>
        <p:sp>
          <p:nvSpPr>
            <p:cNvPr id="18" name="TextBox 17"/>
            <p:cNvSpPr txBox="1"/>
            <p:nvPr/>
          </p:nvSpPr>
          <p:spPr>
            <a:xfrm>
              <a:off x="9492275" y="5278584"/>
              <a:ext cx="1801968" cy="400110"/>
            </a:xfrm>
            <a:prstGeom prst="rect">
              <a:avLst/>
            </a:prstGeom>
            <a:noFill/>
          </p:spPr>
          <p:txBody>
            <a:bodyPr wrap="none" rtlCol="0">
              <a:spAutoFit/>
            </a:bodyPr>
            <a:lstStyle/>
            <a:p>
              <a:r>
                <a:rPr lang="en-US" sz="2000" dirty="0"/>
                <a:t>-   Time interval</a:t>
              </a:r>
            </a:p>
          </p:txBody>
        </p:sp>
        <mc:AlternateContent xmlns:mc="http://schemas.openxmlformats.org/markup-compatibility/2006" xmlns:a14="http://schemas.microsoft.com/office/drawing/2010/main">
          <mc:Choice Requires="a14">
            <p:sp>
              <p:nvSpPr>
                <p:cNvPr id="19" name="Text Box 2"/>
                <p:cNvSpPr txBox="1">
                  <a:spLocks noChangeArrowheads="1"/>
                </p:cNvSpPr>
                <p:nvPr/>
              </p:nvSpPr>
              <p:spPr bwMode="auto">
                <a:xfrm>
                  <a:off x="9127958" y="2058082"/>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000" i="1" dirty="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2000" b="0" i="1" dirty="0" smtClean="0">
                                <a:latin typeface="Cambria Math" panose="02040503050406030204" pitchFamily="18" charset="0"/>
                                <a:ea typeface="Calibri" panose="020F0502020204030204" pitchFamily="34" charset="0"/>
                                <a:cs typeface="Times New Roman" panose="02020603050405020304" pitchFamily="18" charset="0"/>
                              </a:rPr>
                              <m:t>𝑥</m:t>
                            </m:r>
                          </m:e>
                          <m:sub>
                            <m:r>
                              <a:rPr lang="en-US" sz="2000" i="1" dirty="0" smtClean="0">
                                <a:latin typeface="Cambria Math" panose="02040503050406030204" pitchFamily="18" charset="0"/>
                                <a:ea typeface="Calibri" panose="020F0502020204030204" pitchFamily="34" charset="0"/>
                                <a:cs typeface="Times New Roman" panose="02020603050405020304" pitchFamily="18" charset="0"/>
                              </a:rPr>
                              <m:t>𝑖</m:t>
                            </m:r>
                          </m:sub>
                        </m:sSub>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9" name="Text Box 2"/>
                <p:cNvSpPr txBox="1">
                  <a:spLocks noRot="1" noChangeAspect="1" noMove="1" noResize="1" noEditPoints="1" noAdjustHandles="1" noChangeArrowheads="1" noChangeShapeType="1" noTextEdit="1"/>
                </p:cNvSpPr>
                <p:nvPr/>
              </p:nvSpPr>
              <p:spPr bwMode="auto">
                <a:xfrm>
                  <a:off x="9127958" y="2058082"/>
                  <a:ext cx="412443" cy="509161"/>
                </a:xfrm>
                <a:prstGeom prst="rect">
                  <a:avLst/>
                </a:prstGeom>
                <a:blipFill>
                  <a:blip r:embed="rId6"/>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 Box 2"/>
                <p:cNvSpPr txBox="1">
                  <a:spLocks noChangeArrowheads="1"/>
                </p:cNvSpPr>
                <p:nvPr/>
              </p:nvSpPr>
              <p:spPr bwMode="auto">
                <a:xfrm>
                  <a:off x="9137119" y="2653675"/>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000" i="1" dirty="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2000" b="0" i="1" dirty="0" smtClean="0">
                                <a:latin typeface="Cambria Math" panose="02040503050406030204" pitchFamily="18" charset="0"/>
                                <a:ea typeface="Calibri" panose="020F0502020204030204" pitchFamily="34" charset="0"/>
                                <a:cs typeface="Times New Roman" panose="02020603050405020304" pitchFamily="18" charset="0"/>
                              </a:rPr>
                              <m:t>𝑥</m:t>
                            </m:r>
                          </m:e>
                          <m:sub>
                            <m:r>
                              <a:rPr lang="en-US" sz="2000" b="0" i="1" dirty="0" smtClean="0">
                                <a:latin typeface="Cambria Math" panose="02040503050406030204" pitchFamily="18" charset="0"/>
                                <a:ea typeface="Calibri" panose="020F0502020204030204" pitchFamily="34" charset="0"/>
                                <a:cs typeface="Times New Roman" panose="02020603050405020304" pitchFamily="18" charset="0"/>
                              </a:rPr>
                              <m:t>𝑓</m:t>
                            </m:r>
                          </m:sub>
                        </m:sSub>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0" name="Text Box 2"/>
                <p:cNvSpPr txBox="1">
                  <a:spLocks noRot="1" noChangeAspect="1" noMove="1" noResize="1" noEditPoints="1" noAdjustHandles="1" noChangeArrowheads="1" noChangeShapeType="1" noTextEdit="1"/>
                </p:cNvSpPr>
                <p:nvPr/>
              </p:nvSpPr>
              <p:spPr bwMode="auto">
                <a:xfrm>
                  <a:off x="9137119" y="2653675"/>
                  <a:ext cx="412443" cy="509161"/>
                </a:xfrm>
                <a:prstGeom prst="rect">
                  <a:avLst/>
                </a:prstGeom>
                <a:blipFill>
                  <a:blip r:embed="rId7"/>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 Box 2"/>
                <p:cNvSpPr txBox="1">
                  <a:spLocks noChangeArrowheads="1"/>
                </p:cNvSpPr>
                <p:nvPr/>
              </p:nvSpPr>
              <p:spPr bwMode="auto">
                <a:xfrm>
                  <a:off x="9155391" y="3334249"/>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000" i="1" dirty="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2000" b="0" i="1" dirty="0" smtClean="0">
                                <a:latin typeface="Cambria Math" panose="02040503050406030204" pitchFamily="18" charset="0"/>
                                <a:ea typeface="Calibri" panose="020F0502020204030204" pitchFamily="34" charset="0"/>
                                <a:cs typeface="Times New Roman" panose="02020603050405020304" pitchFamily="18" charset="0"/>
                              </a:rPr>
                              <m:t>𝑣</m:t>
                            </m:r>
                          </m:e>
                          <m:sub>
                            <m:r>
                              <a:rPr lang="en-US" sz="2000" i="1" dirty="0" smtClean="0">
                                <a:latin typeface="Cambria Math" panose="02040503050406030204" pitchFamily="18" charset="0"/>
                                <a:ea typeface="Calibri" panose="020F0502020204030204" pitchFamily="34" charset="0"/>
                                <a:cs typeface="Times New Roman" panose="02020603050405020304" pitchFamily="18" charset="0"/>
                              </a:rPr>
                              <m:t>𝑖</m:t>
                            </m:r>
                          </m:sub>
                        </m:sSub>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1" name="Text Box 2"/>
                <p:cNvSpPr txBox="1">
                  <a:spLocks noRot="1" noChangeAspect="1" noMove="1" noResize="1" noEditPoints="1" noAdjustHandles="1" noChangeArrowheads="1" noChangeShapeType="1" noTextEdit="1"/>
                </p:cNvSpPr>
                <p:nvPr/>
              </p:nvSpPr>
              <p:spPr bwMode="auto">
                <a:xfrm>
                  <a:off x="9155391" y="3334249"/>
                  <a:ext cx="412443" cy="509161"/>
                </a:xfrm>
                <a:prstGeom prst="rect">
                  <a:avLst/>
                </a:prstGeom>
                <a:blipFill>
                  <a:blip r:embed="rId8"/>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 Box 2"/>
                <p:cNvSpPr txBox="1">
                  <a:spLocks noChangeArrowheads="1"/>
                </p:cNvSpPr>
                <p:nvPr/>
              </p:nvSpPr>
              <p:spPr bwMode="auto">
                <a:xfrm>
                  <a:off x="9162130" y="3986049"/>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000" i="1" dirty="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2000" b="0" i="1" dirty="0" smtClean="0">
                                <a:latin typeface="Cambria Math" panose="02040503050406030204" pitchFamily="18" charset="0"/>
                                <a:ea typeface="Calibri" panose="020F0502020204030204" pitchFamily="34" charset="0"/>
                                <a:cs typeface="Times New Roman" panose="02020603050405020304" pitchFamily="18" charset="0"/>
                              </a:rPr>
                              <m:t>𝑣</m:t>
                            </m:r>
                          </m:e>
                          <m:sub>
                            <m:r>
                              <a:rPr lang="en-US" sz="2000" b="0" i="1" dirty="0" smtClean="0">
                                <a:latin typeface="Cambria Math" panose="02040503050406030204" pitchFamily="18" charset="0"/>
                                <a:ea typeface="Calibri" panose="020F0502020204030204" pitchFamily="34" charset="0"/>
                                <a:cs typeface="Times New Roman" panose="02020603050405020304" pitchFamily="18" charset="0"/>
                              </a:rPr>
                              <m:t>𝑓</m:t>
                            </m:r>
                          </m:sub>
                        </m:sSub>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2" name="Text Box 2"/>
                <p:cNvSpPr txBox="1">
                  <a:spLocks noRot="1" noChangeAspect="1" noMove="1" noResize="1" noEditPoints="1" noAdjustHandles="1" noChangeArrowheads="1" noChangeShapeType="1" noTextEdit="1"/>
                </p:cNvSpPr>
                <p:nvPr/>
              </p:nvSpPr>
              <p:spPr bwMode="auto">
                <a:xfrm>
                  <a:off x="9162130" y="3986049"/>
                  <a:ext cx="412443" cy="509161"/>
                </a:xfrm>
                <a:prstGeom prst="rect">
                  <a:avLst/>
                </a:prstGeom>
                <a:blipFill>
                  <a:blip r:embed="rId9"/>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 Box 2"/>
                <p:cNvSpPr txBox="1">
                  <a:spLocks noChangeArrowheads="1"/>
                </p:cNvSpPr>
                <p:nvPr/>
              </p:nvSpPr>
              <p:spPr bwMode="auto">
                <a:xfrm>
                  <a:off x="9166639" y="4685176"/>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ea typeface="Calibri" panose="020F0502020204030204" pitchFamily="34" charset="0"/>
                            <a:cs typeface="Times New Roman" panose="02020603050405020304" pitchFamily="18" charset="0"/>
                          </a:rPr>
                          <m:t>𝑎</m:t>
                        </m:r>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3" name="Text Box 2"/>
                <p:cNvSpPr txBox="1">
                  <a:spLocks noRot="1" noChangeAspect="1" noMove="1" noResize="1" noEditPoints="1" noAdjustHandles="1" noChangeArrowheads="1" noChangeShapeType="1" noTextEdit="1"/>
                </p:cNvSpPr>
                <p:nvPr/>
              </p:nvSpPr>
              <p:spPr bwMode="auto">
                <a:xfrm>
                  <a:off x="9166639" y="4685176"/>
                  <a:ext cx="412443" cy="509161"/>
                </a:xfrm>
                <a:prstGeom prst="rect">
                  <a:avLst/>
                </a:prstGeom>
                <a:blipFill>
                  <a:blip r:embed="rId10"/>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 Box 2"/>
                <p:cNvSpPr txBox="1">
                  <a:spLocks noChangeArrowheads="1"/>
                </p:cNvSpPr>
                <p:nvPr/>
              </p:nvSpPr>
              <p:spPr bwMode="auto">
                <a:xfrm>
                  <a:off x="9173520" y="5273061"/>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r>
                          <m:rPr>
                            <m:sty m:val="p"/>
                          </m:rPr>
                          <a:rPr lang="en-US" sz="2000" b="0" i="0" dirty="0" smtClean="0">
                            <a:latin typeface="Cambria Math" panose="02040503050406030204" pitchFamily="18" charset="0"/>
                            <a:ea typeface="Calibri" panose="020F0502020204030204" pitchFamily="34" charset="0"/>
                            <a:cs typeface="Times New Roman" panose="02020603050405020304" pitchFamily="18" charset="0"/>
                          </a:rPr>
                          <m:t>Δ</m:t>
                        </m:r>
                        <m:r>
                          <a:rPr lang="en-US" sz="2000" b="0" i="1" dirty="0" smtClean="0">
                            <a:latin typeface="Cambria Math" panose="02040503050406030204" pitchFamily="18" charset="0"/>
                            <a:ea typeface="Calibri" panose="020F0502020204030204" pitchFamily="34" charset="0"/>
                            <a:cs typeface="Times New Roman" panose="02020603050405020304" pitchFamily="18" charset="0"/>
                          </a:rPr>
                          <m:t>𝑡</m:t>
                        </m:r>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4" name="Text Box 2"/>
                <p:cNvSpPr txBox="1">
                  <a:spLocks noRot="1" noChangeAspect="1" noMove="1" noResize="1" noEditPoints="1" noAdjustHandles="1" noChangeArrowheads="1" noChangeShapeType="1" noTextEdit="1"/>
                </p:cNvSpPr>
                <p:nvPr/>
              </p:nvSpPr>
              <p:spPr bwMode="auto">
                <a:xfrm>
                  <a:off x="9173520" y="5273061"/>
                  <a:ext cx="412443" cy="509161"/>
                </a:xfrm>
                <a:prstGeom prst="rect">
                  <a:avLst/>
                </a:prstGeom>
                <a:blipFill>
                  <a:blip r:embed="rId11"/>
                  <a:stretch>
                    <a:fillRect/>
                  </a:stretch>
                </a:blipFill>
                <a:ln w="9525">
                  <a:noFill/>
                  <a:miter lim="800000"/>
                  <a:headEnd/>
                  <a:tailEnd/>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5" name="TextBox 24"/>
              <p:cNvSpPr txBox="1"/>
              <p:nvPr/>
            </p:nvSpPr>
            <p:spPr>
              <a:xfrm>
                <a:off x="7684170" y="2334145"/>
                <a:ext cx="3994483" cy="3506344"/>
              </a:xfrm>
              <a:prstGeom prst="rect">
                <a:avLst/>
              </a:prstGeom>
              <a:noFill/>
              <a:ln>
                <a:solidFill>
                  <a:schemeClr val="tx1"/>
                </a:solidFill>
                <a:prstDash val="dash"/>
              </a:ln>
            </p:spPr>
            <p:txBody>
              <a:bodyPr wrap="square" rtlCol="0">
                <a:spAutoFit/>
              </a:bodyPr>
              <a:lstStyle/>
              <a:p>
                <a:pPr marL="342900" indent="-342900">
                  <a:spcAft>
                    <a:spcPts val="1200"/>
                  </a:spcAft>
                  <a:buFont typeface="Arial" panose="020B0604020202020204" pitchFamily="34" charset="0"/>
                  <a:buChar char="•"/>
                </a:pPr>
                <a:r>
                  <a:rPr lang="en-US" sz="2400" dirty="0">
                    <a:latin typeface="Cambria Math" panose="02040503050406030204" pitchFamily="18" charset="0"/>
                    <a:ea typeface="Cambria Math" panose="02040503050406030204" pitchFamily="18" charset="0"/>
                  </a:rPr>
                  <a:t>When a = 0, we get:</a:t>
                </a:r>
              </a:p>
              <a:p>
                <a:pPr>
                  <a:spcAft>
                    <a:spcPts val="1200"/>
                  </a:spcAft>
                </a:pPr>
                <a:r>
                  <a:rPr lang="en-US" sz="2400" b="1" dirty="0">
                    <a:latin typeface="Cambria Math" panose="02040503050406030204" pitchFamily="18" charset="0"/>
                    <a:ea typeface="Cambria Math" panose="02040503050406030204" pitchFamily="18" charset="0"/>
                  </a:rPr>
                  <a:t>(V </a:t>
                </a:r>
                <a:r>
                  <a:rPr lang="en-US" sz="2400" b="1" dirty="0" err="1">
                    <a:latin typeface="Cambria Math" panose="02040503050406030204" pitchFamily="18" charset="0"/>
                    <a:ea typeface="Cambria Math" panose="02040503050406030204" pitchFamily="18" charset="0"/>
                  </a:rPr>
                  <a:t>eqn</a:t>
                </a:r>
                <a:r>
                  <a:rPr lang="en-US" sz="2400" b="1" dirty="0">
                    <a:latin typeface="Cambria Math" panose="02040503050406030204" pitchFamily="18" charset="0"/>
                    <a:ea typeface="Cambria Math" panose="02040503050406030204" pitchFamily="18" charset="0"/>
                  </a:rPr>
                  <a:t>) </a:t>
                </a:r>
                <a:r>
                  <a:rPr lang="en-US" sz="2400" dirty="0">
                    <a:latin typeface="Cambria Math" panose="02040503050406030204" pitchFamily="18" charset="0"/>
                    <a:ea typeface="Cambria Math" panose="02040503050406030204" pitchFamily="18" charset="0"/>
                  </a:rPr>
                  <a:t> </a:t>
                </a:r>
                <a14:m>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𝑣</m:t>
                        </m:r>
                      </m:e>
                      <m:sub>
                        <m:r>
                          <a:rPr lang="en-US" sz="2400" b="0" i="1" smtClean="0">
                            <a:latin typeface="Cambria Math" panose="02040503050406030204" pitchFamily="18" charset="0"/>
                            <a:ea typeface="Cambria Math" panose="02040503050406030204" pitchFamily="18" charset="0"/>
                          </a:rPr>
                          <m:t>𝑓</m:t>
                        </m:r>
                      </m:sub>
                    </m:sSub>
                    <m:r>
                      <a:rPr lang="en-US" sz="2400" b="0" i="1"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𝑣</m:t>
                        </m:r>
                      </m:e>
                      <m:sub>
                        <m:r>
                          <a:rPr lang="en-US" sz="2400" b="0" i="1" smtClean="0">
                            <a:latin typeface="Cambria Math" panose="02040503050406030204" pitchFamily="18" charset="0"/>
                            <a:ea typeface="Cambria Math" panose="02040503050406030204" pitchFamily="18" charset="0"/>
                          </a:rPr>
                          <m:t>𝑖</m:t>
                        </m:r>
                      </m:sub>
                    </m:sSub>
                  </m:oMath>
                </a14:m>
                <a:r>
                  <a:rPr lang="en-US" sz="2400" dirty="0">
                    <a:latin typeface="Cambria Math" panose="02040503050406030204" pitchFamily="18" charset="0"/>
                    <a:ea typeface="Cambria Math" panose="02040503050406030204" pitchFamily="18" charset="0"/>
                  </a:rPr>
                  <a:t>  </a:t>
                </a:r>
              </a:p>
              <a:p>
                <a:pPr>
                  <a:spcAft>
                    <a:spcPts val="1200"/>
                  </a:spcAft>
                </a:pPr>
                <a:r>
                  <a:rPr lang="en-US" sz="2400" dirty="0">
                    <a:latin typeface="Cambria Math" panose="02040503050406030204" pitchFamily="18" charset="0"/>
                    <a:ea typeface="Cambria Math" panose="02040503050406030204" pitchFamily="18" charset="0"/>
                  </a:rPr>
                  <a:t>		i.e. v=</a:t>
                </a:r>
                <a:r>
                  <a:rPr lang="en-US" sz="2400" dirty="0" err="1">
                    <a:latin typeface="Cambria Math" panose="02040503050406030204" pitchFamily="18" charset="0"/>
                    <a:ea typeface="Cambria Math" panose="02040503050406030204" pitchFamily="18" charset="0"/>
                  </a:rPr>
                  <a:t>const</a:t>
                </a:r>
                <a:endParaRPr lang="en-US" sz="2400" dirty="0">
                  <a:latin typeface="Cambria Math" panose="02040503050406030204" pitchFamily="18" charset="0"/>
                  <a:ea typeface="Cambria Math" panose="02040503050406030204" pitchFamily="18" charset="0"/>
                </a:endParaRPr>
              </a:p>
              <a:p>
                <a:pPr>
                  <a:spcAft>
                    <a:spcPts val="1200"/>
                  </a:spcAft>
                </a:pPr>
                <a:r>
                  <a:rPr lang="en-US" sz="2400" b="1" dirty="0">
                    <a:latin typeface="Cambria Math" panose="02040503050406030204" pitchFamily="18" charset="0"/>
                    <a:ea typeface="Cambria Math" panose="02040503050406030204" pitchFamily="18" charset="0"/>
                  </a:rPr>
                  <a:t>(X </a:t>
                </a:r>
                <a:r>
                  <a:rPr lang="en-US" sz="2400" b="1" dirty="0" err="1">
                    <a:latin typeface="Cambria Math" panose="02040503050406030204" pitchFamily="18" charset="0"/>
                    <a:ea typeface="Cambria Math" panose="02040503050406030204" pitchFamily="18" charset="0"/>
                  </a:rPr>
                  <a:t>eqn</a:t>
                </a:r>
                <a:r>
                  <a:rPr lang="en-US" sz="2400" b="1" dirty="0">
                    <a:latin typeface="Cambria Math" panose="02040503050406030204" pitchFamily="18" charset="0"/>
                    <a:ea typeface="Cambria Math" panose="02040503050406030204" pitchFamily="18" charset="0"/>
                  </a:rPr>
                  <a:t>)  </a:t>
                </a:r>
                <a14:m>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1" smtClean="0">
                            <a:latin typeface="Cambria Math" panose="02040503050406030204" pitchFamily="18" charset="0"/>
                            <a:ea typeface="Cambria Math" panose="02040503050406030204" pitchFamily="18" charset="0"/>
                          </a:rPr>
                          <m:t>x</m:t>
                        </m:r>
                      </m:e>
                      <m:sub>
                        <m:r>
                          <a:rPr lang="en-US" sz="2400" b="0" i="1" smtClean="0">
                            <a:latin typeface="Cambria Math" panose="02040503050406030204" pitchFamily="18" charset="0"/>
                            <a:ea typeface="Cambria Math" panose="02040503050406030204" pitchFamily="18" charset="0"/>
                          </a:rPr>
                          <m:t>𝑓</m:t>
                        </m:r>
                      </m:sub>
                    </m:sSub>
                    <m:r>
                      <a:rPr lang="en-US" sz="2400" b="0" i="1"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𝑥</m:t>
                        </m:r>
                      </m:e>
                      <m:sub>
                        <m:r>
                          <a:rPr lang="en-US" sz="2400" b="0" i="1" smtClean="0">
                            <a:latin typeface="Cambria Math" panose="02040503050406030204" pitchFamily="18" charset="0"/>
                            <a:ea typeface="Cambria Math" panose="02040503050406030204" pitchFamily="18" charset="0"/>
                          </a:rPr>
                          <m:t>𝑖</m:t>
                        </m:r>
                      </m:sub>
                    </m:sSub>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𝑣</m:t>
                    </m:r>
                    <m:r>
                      <m:rPr>
                        <m:sty m:val="p"/>
                      </m:rPr>
                      <a:rPr lang="en-US" sz="2400" b="0" i="0" smtClean="0">
                        <a:latin typeface="Cambria Math" panose="02040503050406030204" pitchFamily="18" charset="0"/>
                        <a:ea typeface="Cambria Math" panose="02040503050406030204" pitchFamily="18" charset="0"/>
                      </a:rPr>
                      <m:t>Δ</m:t>
                    </m:r>
                    <m:r>
                      <a:rPr lang="en-US" sz="2400" b="0" i="1" smtClean="0">
                        <a:latin typeface="Cambria Math" panose="02040503050406030204" pitchFamily="18" charset="0"/>
                        <a:ea typeface="Cambria Math" panose="02040503050406030204" pitchFamily="18" charset="0"/>
                      </a:rPr>
                      <m:t>𝑡</m:t>
                    </m:r>
                  </m:oMath>
                </a14:m>
                <a:endParaRPr lang="en-US" sz="2400" dirty="0">
                  <a:latin typeface="Cambria Math" panose="02040503050406030204" pitchFamily="18" charset="0"/>
                  <a:ea typeface="Cambria Math" panose="02040503050406030204" pitchFamily="18" charset="0"/>
                </a:endParaRPr>
              </a:p>
              <a:p>
                <a:pPr>
                  <a:spcAft>
                    <a:spcPts val="1200"/>
                  </a:spcAft>
                </a:pPr>
                <a:r>
                  <a:rPr lang="en-US" sz="2400" dirty="0">
                    <a:latin typeface="Cambria Math" panose="02040503050406030204" pitchFamily="18" charset="0"/>
                    <a:ea typeface="Cambria Math" panose="02040503050406030204" pitchFamily="18" charset="0"/>
                  </a:rPr>
                  <a:t>		i.e. x is linear</a:t>
                </a:r>
              </a:p>
              <a:p>
                <a:pPr algn="ctr">
                  <a:spcAft>
                    <a:spcPts val="1200"/>
                  </a:spcAft>
                </a:pPr>
                <a:r>
                  <a:rPr lang="en-US" sz="2400" dirty="0">
                    <a:solidFill>
                      <a:schemeClr val="bg1">
                        <a:lumMod val="50000"/>
                      </a:schemeClr>
                    </a:solidFill>
                    <a:latin typeface="Cambria Math" panose="02040503050406030204" pitchFamily="18" charset="0"/>
                    <a:ea typeface="Cambria Math" panose="02040503050406030204" pitchFamily="18" charset="0"/>
                  </a:rPr>
                  <a:t>[as expected in lecture </a:t>
                </a:r>
                <a:r>
                  <a:rPr lang="en-US" sz="2400" dirty="0" smtClean="0">
                    <a:solidFill>
                      <a:schemeClr val="bg1">
                        <a:lumMod val="50000"/>
                      </a:schemeClr>
                    </a:solidFill>
                    <a:latin typeface="Cambria Math" panose="02040503050406030204" pitchFamily="18" charset="0"/>
                    <a:ea typeface="Cambria Math" panose="02040503050406030204" pitchFamily="18" charset="0"/>
                  </a:rPr>
                  <a:t>1-2 </a:t>
                </a:r>
                <a:r>
                  <a:rPr lang="en-US" sz="2400" dirty="0">
                    <a:solidFill>
                      <a:schemeClr val="bg1">
                        <a:lumMod val="50000"/>
                      </a:schemeClr>
                    </a:solidFill>
                    <a:latin typeface="Cambria Math" panose="02040503050406030204" pitchFamily="18" charset="0"/>
                    <a:ea typeface="Cambria Math" panose="02040503050406030204" pitchFamily="18" charset="0"/>
                  </a:rPr>
                  <a:t>slide </a:t>
                </a:r>
                <a:r>
                  <a:rPr lang="en-US" sz="2400" dirty="0" smtClean="0">
                    <a:solidFill>
                      <a:schemeClr val="bg1">
                        <a:lumMod val="50000"/>
                      </a:schemeClr>
                    </a:solidFill>
                    <a:latin typeface="Cambria Math" panose="02040503050406030204" pitchFamily="18" charset="0"/>
                    <a:ea typeface="Cambria Math" panose="02040503050406030204" pitchFamily="18" charset="0"/>
                  </a:rPr>
                  <a:t>40] </a:t>
                </a:r>
                <a:endParaRPr lang="en-US" sz="2400" dirty="0">
                  <a:solidFill>
                    <a:schemeClr val="bg1">
                      <a:lumMod val="50000"/>
                    </a:schemeClr>
                  </a:solidFill>
                  <a:latin typeface="Cambria Math" panose="02040503050406030204" pitchFamily="18" charset="0"/>
                  <a:ea typeface="Cambria Math" panose="02040503050406030204" pitchFamily="18" charset="0"/>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7684170" y="2334145"/>
                <a:ext cx="3994483" cy="3506344"/>
              </a:xfrm>
              <a:prstGeom prst="rect">
                <a:avLst/>
              </a:prstGeom>
              <a:blipFill>
                <a:blip r:embed="rId12"/>
                <a:stretch>
                  <a:fillRect l="-2283" t="-1213" b="-2773"/>
                </a:stretch>
              </a:blipFill>
              <a:ln>
                <a:solidFill>
                  <a:schemeClr val="tx1"/>
                </a:solidFill>
                <a:prstDash val="dash"/>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4397397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extLst mod="1"/>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0"/>
          <p:cNvSpPr>
            <a:spLocks/>
          </p:cNvSpPr>
          <p:nvPr/>
        </p:nvSpPr>
        <p:spPr bwMode="auto">
          <a:xfrm>
            <a:off x="1059048" y="526113"/>
            <a:ext cx="7580186" cy="495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Example 1 [1]</a:t>
            </a:r>
          </a:p>
        </p:txBody>
      </p:sp>
      <p:sp>
        <p:nvSpPr>
          <p:cNvPr id="8" name="Rectangle 7"/>
          <p:cNvSpPr/>
          <p:nvPr/>
        </p:nvSpPr>
        <p:spPr>
          <a:xfrm>
            <a:off x="1531916" y="1479055"/>
            <a:ext cx="9737767" cy="1569660"/>
          </a:xfrm>
          <a:prstGeom prst="rect">
            <a:avLst/>
          </a:prstGeom>
        </p:spPr>
        <p:txBody>
          <a:bodyPr wrap="square">
            <a:spAutoFit/>
          </a:bodyPr>
          <a:lstStyle/>
          <a:p>
            <a:r>
              <a:rPr lang="en-US" altLang="en-US" sz="2400" dirty="0">
                <a:solidFill>
                  <a:schemeClr val="tx1"/>
                </a:solidFill>
                <a:latin typeface="Arial" panose="020B0604020202020204" pitchFamily="34" charset="0"/>
              </a:rPr>
              <a:t>When you stop a car on icy pavement, the </a:t>
            </a:r>
            <a:r>
              <a:rPr lang="en-US" altLang="en-US" sz="2400" b="1" dirty="0">
                <a:solidFill>
                  <a:schemeClr val="tx1"/>
                </a:solidFill>
                <a:latin typeface="Arial" panose="020B0604020202020204" pitchFamily="34" charset="0"/>
              </a:rPr>
              <a:t>acceleration</a:t>
            </a:r>
            <a:r>
              <a:rPr lang="en-US" altLang="en-US" sz="2400" dirty="0">
                <a:solidFill>
                  <a:schemeClr val="tx1"/>
                </a:solidFill>
                <a:latin typeface="Arial" panose="020B0604020202020204" pitchFamily="34" charset="0"/>
              </a:rPr>
              <a:t> of your car is approximately </a:t>
            </a:r>
            <a:r>
              <a:rPr lang="en-US" altLang="en-US" sz="2400" b="1" dirty="0">
                <a:solidFill>
                  <a:schemeClr val="tx1"/>
                </a:solidFill>
                <a:latin typeface="Arial" panose="020B0604020202020204" pitchFamily="34" charset="0"/>
              </a:rPr>
              <a:t>–1.0 m/s²</a:t>
            </a:r>
            <a:r>
              <a:rPr lang="en-US" altLang="en-US" sz="2400" dirty="0">
                <a:solidFill>
                  <a:schemeClr val="tx1"/>
                </a:solidFill>
                <a:latin typeface="Arial" panose="020B0604020202020204" pitchFamily="34" charset="0"/>
              </a:rPr>
              <a:t>.  If you are driving on icy pavement at </a:t>
            </a:r>
            <a:r>
              <a:rPr lang="en-US" altLang="en-US" sz="2400" b="1" dirty="0">
                <a:solidFill>
                  <a:schemeClr val="tx1"/>
                </a:solidFill>
                <a:latin typeface="Arial" panose="020B0604020202020204" pitchFamily="34" charset="0"/>
              </a:rPr>
              <a:t>30 m/s </a:t>
            </a:r>
            <a:r>
              <a:rPr lang="en-US" altLang="en-US" sz="2400" dirty="0">
                <a:solidFill>
                  <a:schemeClr val="tx1"/>
                </a:solidFill>
                <a:latin typeface="Arial" panose="020B0604020202020204" pitchFamily="34" charset="0"/>
              </a:rPr>
              <a:t>(about 65 mph) and hit your brakes, how much distance will your car travel before </a:t>
            </a:r>
            <a:r>
              <a:rPr lang="en-US" altLang="en-US" sz="2400" b="1" dirty="0">
                <a:solidFill>
                  <a:schemeClr val="tx1"/>
                </a:solidFill>
                <a:latin typeface="Arial" panose="020B0604020202020204" pitchFamily="34" charset="0"/>
              </a:rPr>
              <a:t>coming to rest</a:t>
            </a:r>
            <a:r>
              <a:rPr lang="en-US" altLang="en-US" sz="2400" dirty="0">
                <a:solidFill>
                  <a:schemeClr val="tx1"/>
                </a:solidFill>
                <a:latin typeface="Arial" panose="020B0604020202020204" pitchFamily="34" charset="0"/>
              </a:rPr>
              <a:t>?</a:t>
            </a:r>
          </a:p>
        </p:txBody>
      </p:sp>
      <p:sp>
        <p:nvSpPr>
          <p:cNvPr id="2" name="Slide Number Placeholder 1"/>
          <p:cNvSpPr>
            <a:spLocks noGrp="1"/>
          </p:cNvSpPr>
          <p:nvPr>
            <p:ph type="sldNum" sz="quarter" idx="12"/>
          </p:nvPr>
        </p:nvSpPr>
        <p:spPr/>
        <p:txBody>
          <a:bodyPr/>
          <a:lstStyle/>
          <a:p>
            <a:fld id="{D53E3F94-F532-4A3C-8342-C687332B96EC}" type="slidenum">
              <a:rPr lang="en-US" smtClean="0"/>
              <a:t>6</a:t>
            </a:fld>
            <a:endParaRPr lang="en-US"/>
          </a:p>
        </p:txBody>
      </p:sp>
    </p:spTree>
    <p:extLst>
      <p:ext uri="{BB962C8B-B14F-4D97-AF65-F5344CB8AC3E}">
        <p14:creationId xmlns:p14="http://schemas.microsoft.com/office/powerpoint/2010/main" val="36840614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0"/>
          <p:cNvSpPr>
            <a:spLocks/>
          </p:cNvSpPr>
          <p:nvPr/>
        </p:nvSpPr>
        <p:spPr bwMode="auto">
          <a:xfrm>
            <a:off x="1059048" y="526113"/>
            <a:ext cx="7580186" cy="495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Example 1 [2]</a:t>
            </a:r>
          </a:p>
        </p:txBody>
      </p:sp>
      <p:grpSp>
        <p:nvGrpSpPr>
          <p:cNvPr id="27" name="Group 26"/>
          <p:cNvGrpSpPr/>
          <p:nvPr/>
        </p:nvGrpSpPr>
        <p:grpSpPr>
          <a:xfrm>
            <a:off x="1531916" y="973779"/>
            <a:ext cx="9737767" cy="3116229"/>
            <a:chOff x="1531916" y="1603169"/>
            <a:chExt cx="9737767" cy="3116229"/>
          </a:xfrm>
        </p:grpSpPr>
        <p:sp>
          <p:nvSpPr>
            <p:cNvPr id="2" name="Rectangle 1"/>
            <p:cNvSpPr/>
            <p:nvPr/>
          </p:nvSpPr>
          <p:spPr>
            <a:xfrm>
              <a:off x="1531916" y="2108445"/>
              <a:ext cx="9737767" cy="1569660"/>
            </a:xfrm>
            <a:prstGeom prst="rect">
              <a:avLst/>
            </a:prstGeom>
          </p:spPr>
          <p:txBody>
            <a:bodyPr wrap="square">
              <a:spAutoFit/>
            </a:bodyPr>
            <a:lstStyle/>
            <a:p>
              <a:r>
                <a:rPr lang="en-US" altLang="en-US" sz="2400" dirty="0">
                  <a:solidFill>
                    <a:schemeClr val="tx1"/>
                  </a:solidFill>
                  <a:latin typeface="Arial" panose="020B0604020202020204" pitchFamily="34" charset="0"/>
                </a:rPr>
                <a:t>When you stop a car on icy pavement, the acceleration of your car is approximately –1.0 m/s².  If you are driving on icy pavement at 30 m/s (about 65 mph) and hit your brakes, how much distance will your car travel before coming to rest?</a:t>
              </a:r>
            </a:p>
          </p:txBody>
        </p:sp>
        <p:grpSp>
          <p:nvGrpSpPr>
            <p:cNvPr id="26" name="Group 25"/>
            <p:cNvGrpSpPr/>
            <p:nvPr/>
          </p:nvGrpSpPr>
          <p:grpSpPr>
            <a:xfrm>
              <a:off x="1531918" y="1603169"/>
              <a:ext cx="9654638" cy="3116229"/>
              <a:chOff x="1531918" y="1603169"/>
              <a:chExt cx="9654638" cy="3116229"/>
            </a:xfrm>
          </p:grpSpPr>
          <p:sp>
            <p:nvSpPr>
              <p:cNvPr id="9" name="Rectangle 8"/>
              <p:cNvSpPr/>
              <p:nvPr/>
            </p:nvSpPr>
            <p:spPr>
              <a:xfrm>
                <a:off x="3515096" y="2442012"/>
                <a:ext cx="1377538" cy="45556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0092046" y="2442012"/>
                <a:ext cx="1094510" cy="45556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Curved Connector 13"/>
              <p:cNvCxnSpPr>
                <a:stCxn id="11" idx="3"/>
              </p:cNvCxnSpPr>
              <p:nvPr/>
            </p:nvCxnSpPr>
            <p:spPr>
              <a:xfrm flipH="1" flipV="1">
                <a:off x="10545289" y="1603169"/>
                <a:ext cx="641267" cy="1066627"/>
              </a:xfrm>
              <a:prstGeom prst="curvedConnector4">
                <a:avLst>
                  <a:gd name="adj1" fmla="val -35648"/>
                  <a:gd name="adj2" fmla="val 60678"/>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urved Connector 15"/>
              <p:cNvCxnSpPr/>
              <p:nvPr/>
            </p:nvCxnSpPr>
            <p:spPr>
              <a:xfrm rot="10800000" flipV="1">
                <a:off x="1531918" y="2893275"/>
                <a:ext cx="2375065" cy="1101052"/>
              </a:xfrm>
              <a:prstGeom prst="curvedConnector3">
                <a:avLst>
                  <a:gd name="adj1" fmla="val 50000"/>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3334986" y="3222539"/>
                <a:ext cx="2044535" cy="36381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urved Connector 20"/>
              <p:cNvCxnSpPr/>
              <p:nvPr/>
            </p:nvCxnSpPr>
            <p:spPr>
              <a:xfrm rot="10800000" flipV="1">
                <a:off x="3624119" y="3632854"/>
                <a:ext cx="898400" cy="588835"/>
              </a:xfrm>
              <a:prstGeom prst="curvedConnector3">
                <a:avLst>
                  <a:gd name="adj1" fmla="val 50000"/>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624118" y="4319288"/>
                <a:ext cx="958852" cy="400110"/>
              </a:xfrm>
              <a:prstGeom prst="rect">
                <a:avLst/>
              </a:prstGeom>
              <a:noFill/>
            </p:spPr>
            <p:txBody>
              <a:bodyPr wrap="none" rtlCol="0">
                <a:spAutoFit/>
              </a:bodyPr>
              <a:lstStyle/>
              <a:p>
                <a:r>
                  <a:rPr lang="en-US" sz="2000" dirty="0"/>
                  <a:t>= 0 m/s</a:t>
                </a:r>
              </a:p>
            </p:txBody>
          </p:sp>
          <p:sp>
            <p:nvSpPr>
              <p:cNvPr id="25" name="Oval 24"/>
              <p:cNvSpPr/>
              <p:nvPr/>
            </p:nvSpPr>
            <p:spPr>
              <a:xfrm>
                <a:off x="6400799" y="2795089"/>
                <a:ext cx="2802577" cy="720004"/>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8" name="Rectangle 27"/>
          <p:cNvSpPr/>
          <p:nvPr/>
        </p:nvSpPr>
        <p:spPr>
          <a:xfrm>
            <a:off x="1859798" y="5978352"/>
            <a:ext cx="8779504" cy="400110"/>
          </a:xfrm>
          <a:prstGeom prst="rect">
            <a:avLst/>
          </a:prstGeom>
        </p:spPr>
        <p:txBody>
          <a:bodyPr wrap="square">
            <a:spAutoFit/>
          </a:bodyPr>
          <a:lstStyle/>
          <a:p>
            <a:r>
              <a:rPr lang="en-US" altLang="en-US" sz="2000" b="1" dirty="0">
                <a:solidFill>
                  <a:schemeClr val="bg1">
                    <a:lumMod val="50000"/>
                  </a:schemeClr>
                </a:solidFill>
                <a:latin typeface="Arial" panose="020B0604020202020204" pitchFamily="34" charset="0"/>
              </a:rPr>
              <a:t>Think about how you would use these equations to solve the problem.</a:t>
            </a:r>
          </a:p>
        </p:txBody>
      </p:sp>
      <p:sp>
        <p:nvSpPr>
          <p:cNvPr id="5" name="Slide Number Placeholder 4"/>
          <p:cNvSpPr>
            <a:spLocks noGrp="1"/>
          </p:cNvSpPr>
          <p:nvPr>
            <p:ph type="sldNum" sz="quarter" idx="12"/>
          </p:nvPr>
        </p:nvSpPr>
        <p:spPr/>
        <p:txBody>
          <a:bodyPr/>
          <a:lstStyle/>
          <a:p>
            <a:fld id="{D53E3F94-F532-4A3C-8342-C687332B96EC}" type="slidenum">
              <a:rPr lang="en-US" smtClean="0"/>
              <a:t>7</a:t>
            </a:fld>
            <a:endParaRPr lang="en-US"/>
          </a:p>
        </p:txBody>
      </p:sp>
      <mc:AlternateContent xmlns:mc="http://schemas.openxmlformats.org/markup-compatibility/2006" xmlns:a14="http://schemas.microsoft.com/office/drawing/2010/main">
        <mc:Choice Requires="a14">
          <p:sp>
            <p:nvSpPr>
              <p:cNvPr id="22" name="Text Box 2"/>
              <p:cNvSpPr txBox="1">
                <a:spLocks noChangeArrowheads="1"/>
              </p:cNvSpPr>
              <p:nvPr/>
            </p:nvSpPr>
            <p:spPr bwMode="auto">
              <a:xfrm>
                <a:off x="1119473" y="3180737"/>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ea typeface="Calibri" panose="020F0502020204030204" pitchFamily="34" charset="0"/>
                          <a:cs typeface="Times New Roman" panose="02020603050405020304" pitchFamily="18" charset="0"/>
                        </a:rPr>
                        <m:t>𝑎</m:t>
                      </m:r>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2" name="Text Box 2"/>
              <p:cNvSpPr txBox="1">
                <a:spLocks noRot="1" noChangeAspect="1" noMove="1" noResize="1" noEditPoints="1" noAdjustHandles="1" noChangeArrowheads="1" noChangeShapeType="1" noTextEdit="1"/>
              </p:cNvSpPr>
              <p:nvPr/>
            </p:nvSpPr>
            <p:spPr bwMode="auto">
              <a:xfrm>
                <a:off x="1119473" y="3180737"/>
                <a:ext cx="412443" cy="509161"/>
              </a:xfrm>
              <a:prstGeom prst="rect">
                <a:avLst/>
              </a:prstGeom>
              <a:blipFill>
                <a:blip r:embed="rId4"/>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 Box 2"/>
              <p:cNvSpPr txBox="1">
                <a:spLocks noChangeArrowheads="1"/>
              </p:cNvSpPr>
              <p:nvPr/>
            </p:nvSpPr>
            <p:spPr bwMode="auto">
              <a:xfrm>
                <a:off x="3277718" y="3580847"/>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2400" b="0" i="1" dirty="0" smtClean="0">
                              <a:latin typeface="Cambria Math" panose="02040503050406030204" pitchFamily="18" charset="0"/>
                              <a:ea typeface="Calibri" panose="020F0502020204030204" pitchFamily="34" charset="0"/>
                              <a:cs typeface="Times New Roman" panose="02020603050405020304" pitchFamily="18" charset="0"/>
                            </a:rPr>
                            <m:t>𝑣</m:t>
                          </m:r>
                        </m:e>
                        <m:sub>
                          <m:r>
                            <a:rPr lang="en-US" sz="2400" b="0" i="1" dirty="0" smtClean="0">
                              <a:latin typeface="Cambria Math" panose="02040503050406030204" pitchFamily="18" charset="0"/>
                              <a:ea typeface="Calibri" panose="020F0502020204030204" pitchFamily="34" charset="0"/>
                              <a:cs typeface="Times New Roman" panose="02020603050405020304" pitchFamily="18" charset="0"/>
                            </a:rPr>
                            <m:t>𝑓</m:t>
                          </m:r>
                        </m:sub>
                      </m:sSub>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9" name="Text Box 2"/>
              <p:cNvSpPr txBox="1">
                <a:spLocks noRot="1" noChangeAspect="1" noMove="1" noResize="1" noEditPoints="1" noAdjustHandles="1" noChangeArrowheads="1" noChangeShapeType="1" noTextEdit="1"/>
              </p:cNvSpPr>
              <p:nvPr/>
            </p:nvSpPr>
            <p:spPr bwMode="auto">
              <a:xfrm>
                <a:off x="3277718" y="3580847"/>
                <a:ext cx="412443" cy="509161"/>
              </a:xfrm>
              <a:prstGeom prst="rect">
                <a:avLst/>
              </a:prstGeom>
              <a:blipFill>
                <a:blip r:embed="rId5"/>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 Box 2"/>
              <p:cNvSpPr txBox="1">
                <a:spLocks noChangeArrowheads="1"/>
              </p:cNvSpPr>
              <p:nvPr/>
            </p:nvSpPr>
            <p:spPr bwMode="auto">
              <a:xfrm>
                <a:off x="10226858" y="613870"/>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2400" b="0" i="1" dirty="0" smtClean="0">
                              <a:latin typeface="Cambria Math" panose="02040503050406030204" pitchFamily="18" charset="0"/>
                              <a:ea typeface="Calibri" panose="020F0502020204030204" pitchFamily="34" charset="0"/>
                              <a:cs typeface="Times New Roman" panose="02020603050405020304" pitchFamily="18" charset="0"/>
                            </a:rPr>
                            <m:t>𝑣</m:t>
                          </m:r>
                        </m:e>
                        <m:sub>
                          <m:r>
                            <a:rPr lang="en-US" sz="2400" i="1" dirty="0" smtClean="0">
                              <a:latin typeface="Cambria Math" panose="02040503050406030204" pitchFamily="18" charset="0"/>
                              <a:ea typeface="Calibri" panose="020F0502020204030204" pitchFamily="34" charset="0"/>
                              <a:cs typeface="Times New Roman" panose="02020603050405020304" pitchFamily="18" charset="0"/>
                            </a:rPr>
                            <m:t>𝑖</m:t>
                          </m:r>
                        </m:sub>
                      </m:sSub>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30" name="Text Box 2"/>
              <p:cNvSpPr txBox="1">
                <a:spLocks noRot="1" noChangeAspect="1" noMove="1" noResize="1" noEditPoints="1" noAdjustHandles="1" noChangeArrowheads="1" noChangeShapeType="1" noTextEdit="1"/>
              </p:cNvSpPr>
              <p:nvPr/>
            </p:nvSpPr>
            <p:spPr bwMode="auto">
              <a:xfrm>
                <a:off x="10226858" y="613870"/>
                <a:ext cx="412443" cy="509161"/>
              </a:xfrm>
              <a:prstGeom prst="rect">
                <a:avLst/>
              </a:prstGeom>
              <a:blipFill>
                <a:blip r:embed="rId6"/>
                <a:stretch>
                  <a:fillRect/>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5555944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extLst mod="1"/>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0"/>
          <p:cNvSpPr>
            <a:spLocks/>
          </p:cNvSpPr>
          <p:nvPr/>
        </p:nvSpPr>
        <p:spPr bwMode="auto">
          <a:xfrm>
            <a:off x="1059048" y="526113"/>
            <a:ext cx="7580186" cy="495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63500" dir="2700000" algn="ctr" rotWithShape="0">
                    <a:schemeClr val="bg2">
                      <a:alpha val="70000"/>
                    </a:schemeClr>
                  </a:outerShdw>
                </a:effectLst>
              </a14:hiddenEffects>
            </a:ext>
          </a:extLst>
        </p:spPr>
        <p:txBody>
          <a:bodyPr lIns="0" tIns="0" rIns="0" bIns="0"/>
          <a:lstStyle/>
          <a:p>
            <a:pPr algn="l"/>
            <a:r>
              <a:rPr lang="en-US" altLang="en-US" sz="2700" dirty="0">
                <a:latin typeface="Arial" panose="020B0604020202020204" pitchFamily="34" charset="0"/>
              </a:rPr>
              <a:t>Example 1 [3]</a:t>
            </a:r>
          </a:p>
        </p:txBody>
      </p:sp>
      <p:grpSp>
        <p:nvGrpSpPr>
          <p:cNvPr id="27" name="Group 26"/>
          <p:cNvGrpSpPr/>
          <p:nvPr/>
        </p:nvGrpSpPr>
        <p:grpSpPr>
          <a:xfrm>
            <a:off x="1531916" y="973779"/>
            <a:ext cx="9737767" cy="2618520"/>
            <a:chOff x="1531916" y="1603169"/>
            <a:chExt cx="9737767" cy="2618520"/>
          </a:xfrm>
        </p:grpSpPr>
        <p:sp>
          <p:nvSpPr>
            <p:cNvPr id="2" name="Rectangle 1"/>
            <p:cNvSpPr/>
            <p:nvPr/>
          </p:nvSpPr>
          <p:spPr>
            <a:xfrm>
              <a:off x="1531916" y="2108445"/>
              <a:ext cx="9737767" cy="1569660"/>
            </a:xfrm>
            <a:prstGeom prst="rect">
              <a:avLst/>
            </a:prstGeom>
          </p:spPr>
          <p:txBody>
            <a:bodyPr wrap="square">
              <a:spAutoFit/>
            </a:bodyPr>
            <a:lstStyle/>
            <a:p>
              <a:r>
                <a:rPr lang="en-US" altLang="en-US" sz="2400" dirty="0">
                  <a:solidFill>
                    <a:schemeClr val="tx1"/>
                  </a:solidFill>
                  <a:latin typeface="Arial" panose="020B0604020202020204" pitchFamily="34" charset="0"/>
                </a:rPr>
                <a:t>When you stop a car on icy pavement, the acceleration of your car is approximately –1.0 m/s².  If you are driving on icy pavement at 30 m/s (about 65 mph) and hit your brakes, how much distance will your car travel before coming to rest?</a:t>
              </a:r>
            </a:p>
          </p:txBody>
        </p:sp>
        <p:grpSp>
          <p:nvGrpSpPr>
            <p:cNvPr id="26" name="Group 25"/>
            <p:cNvGrpSpPr/>
            <p:nvPr/>
          </p:nvGrpSpPr>
          <p:grpSpPr>
            <a:xfrm>
              <a:off x="1531918" y="1603169"/>
              <a:ext cx="9654638" cy="2618520"/>
              <a:chOff x="1531918" y="1603169"/>
              <a:chExt cx="9654638" cy="2618520"/>
            </a:xfrm>
          </p:grpSpPr>
          <p:sp>
            <p:nvSpPr>
              <p:cNvPr id="9" name="Rectangle 8"/>
              <p:cNvSpPr/>
              <p:nvPr/>
            </p:nvSpPr>
            <p:spPr>
              <a:xfrm>
                <a:off x="3515096" y="2442012"/>
                <a:ext cx="1377538" cy="45556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0092046" y="2442012"/>
                <a:ext cx="1094510" cy="45556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Curved Connector 13"/>
              <p:cNvCxnSpPr>
                <a:stCxn id="11" idx="3"/>
              </p:cNvCxnSpPr>
              <p:nvPr/>
            </p:nvCxnSpPr>
            <p:spPr>
              <a:xfrm flipH="1" flipV="1">
                <a:off x="10545289" y="1603169"/>
                <a:ext cx="641267" cy="1066627"/>
              </a:xfrm>
              <a:prstGeom prst="curvedConnector4">
                <a:avLst>
                  <a:gd name="adj1" fmla="val -35648"/>
                  <a:gd name="adj2" fmla="val 60678"/>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urved Connector 15"/>
              <p:cNvCxnSpPr/>
              <p:nvPr/>
            </p:nvCxnSpPr>
            <p:spPr>
              <a:xfrm rot="10800000" flipV="1">
                <a:off x="1531918" y="2893275"/>
                <a:ext cx="2375065" cy="1101052"/>
              </a:xfrm>
              <a:prstGeom prst="curvedConnector3">
                <a:avLst>
                  <a:gd name="adj1" fmla="val 50000"/>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3334986" y="3222539"/>
                <a:ext cx="2044535" cy="36381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urved Connector 20"/>
              <p:cNvCxnSpPr/>
              <p:nvPr/>
            </p:nvCxnSpPr>
            <p:spPr>
              <a:xfrm rot="10800000" flipV="1">
                <a:off x="3624119" y="3632854"/>
                <a:ext cx="898400" cy="588835"/>
              </a:xfrm>
              <a:prstGeom prst="curvedConnector3">
                <a:avLst>
                  <a:gd name="adj1" fmla="val 50000"/>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6400799" y="2795089"/>
                <a:ext cx="2802577" cy="720004"/>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5" name="Slide Number Placeholder 4"/>
          <p:cNvSpPr>
            <a:spLocks noGrp="1"/>
          </p:cNvSpPr>
          <p:nvPr>
            <p:ph type="sldNum" sz="quarter" idx="12"/>
          </p:nvPr>
        </p:nvSpPr>
        <p:spPr/>
        <p:txBody>
          <a:bodyPr/>
          <a:lstStyle/>
          <a:p>
            <a:fld id="{D53E3F94-F532-4A3C-8342-C687332B96EC}" type="slidenum">
              <a:rPr lang="en-US" smtClean="0"/>
              <a:t>8</a:t>
            </a:fld>
            <a:endParaRPr lang="en-US" dirty="0"/>
          </a:p>
        </p:txBody>
      </p:sp>
      <mc:AlternateContent xmlns:mc="http://schemas.openxmlformats.org/markup-compatibility/2006" xmlns:a14="http://schemas.microsoft.com/office/drawing/2010/main">
        <mc:Choice Requires="a14">
          <p:sp>
            <p:nvSpPr>
              <p:cNvPr id="22" name="Text Box 2"/>
              <p:cNvSpPr txBox="1">
                <a:spLocks noChangeArrowheads="1"/>
              </p:cNvSpPr>
              <p:nvPr/>
            </p:nvSpPr>
            <p:spPr bwMode="auto">
              <a:xfrm>
                <a:off x="1119473" y="3180737"/>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ea typeface="Calibri" panose="020F0502020204030204" pitchFamily="34" charset="0"/>
                          <a:cs typeface="Times New Roman" panose="02020603050405020304" pitchFamily="18" charset="0"/>
                        </a:rPr>
                        <m:t>𝑎</m:t>
                      </m:r>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2" name="Text Box 2"/>
              <p:cNvSpPr txBox="1">
                <a:spLocks noRot="1" noChangeAspect="1" noMove="1" noResize="1" noEditPoints="1" noAdjustHandles="1" noChangeArrowheads="1" noChangeShapeType="1" noTextEdit="1"/>
              </p:cNvSpPr>
              <p:nvPr/>
            </p:nvSpPr>
            <p:spPr bwMode="auto">
              <a:xfrm>
                <a:off x="1119473" y="3180737"/>
                <a:ext cx="412443" cy="509161"/>
              </a:xfrm>
              <a:prstGeom prst="rect">
                <a:avLst/>
              </a:prstGeom>
              <a:blipFill>
                <a:blip r:embed="rId5"/>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 Box 2"/>
              <p:cNvSpPr txBox="1">
                <a:spLocks noChangeArrowheads="1"/>
              </p:cNvSpPr>
              <p:nvPr/>
            </p:nvSpPr>
            <p:spPr bwMode="auto">
              <a:xfrm>
                <a:off x="2802361" y="3337719"/>
                <a:ext cx="821757"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 xmlns:m="http://schemas.openxmlformats.org/officeDocument/2006/math">
                    <m:sSub>
                      <m:sSubPr>
                        <m:ctrlPr>
                          <a:rPr lang="en-US" sz="2400" i="1" dirty="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2400" b="0" i="1" dirty="0" smtClean="0">
                            <a:latin typeface="Cambria Math" panose="02040503050406030204" pitchFamily="18" charset="0"/>
                            <a:ea typeface="Calibri" panose="020F0502020204030204" pitchFamily="34" charset="0"/>
                            <a:cs typeface="Times New Roman" panose="02020603050405020304" pitchFamily="18" charset="0"/>
                          </a:rPr>
                          <m:t>𝑣</m:t>
                        </m:r>
                      </m:e>
                      <m:sub>
                        <m:r>
                          <a:rPr lang="en-US" sz="2400" b="0" i="1" dirty="0" smtClean="0">
                            <a:latin typeface="Cambria Math" panose="02040503050406030204" pitchFamily="18" charset="0"/>
                            <a:ea typeface="Calibri" panose="020F0502020204030204" pitchFamily="34" charset="0"/>
                            <a:cs typeface="Times New Roman" panose="02020603050405020304" pitchFamily="18" charset="0"/>
                          </a:rPr>
                          <m:t>𝑓</m:t>
                        </m:r>
                      </m:sub>
                    </m:sSub>
                  </m:oMath>
                </a14:m>
                <a:r>
                  <a:rPr lang="en-US" sz="2400" dirty="0">
                    <a:effectLst/>
                    <a:latin typeface="Calibri" panose="020F0502020204030204" pitchFamily="34" charset="0"/>
                    <a:ea typeface="Calibri" panose="020F0502020204030204" pitchFamily="34" charset="0"/>
                    <a:cs typeface="Times New Roman" panose="02020603050405020304" pitchFamily="18" charset="0"/>
                  </a:rPr>
                  <a:t>=0</a:t>
                </a:r>
              </a:p>
            </p:txBody>
          </p:sp>
        </mc:Choice>
        <mc:Fallback xmlns="">
          <p:sp>
            <p:nvSpPr>
              <p:cNvPr id="29" name="Text Box 2"/>
              <p:cNvSpPr txBox="1">
                <a:spLocks noRot="1" noChangeAspect="1" noMove="1" noResize="1" noEditPoints="1" noAdjustHandles="1" noChangeArrowheads="1" noChangeShapeType="1" noTextEdit="1"/>
              </p:cNvSpPr>
              <p:nvPr/>
            </p:nvSpPr>
            <p:spPr bwMode="auto">
              <a:xfrm>
                <a:off x="2802361" y="3337719"/>
                <a:ext cx="821757" cy="509161"/>
              </a:xfrm>
              <a:prstGeom prst="rect">
                <a:avLst/>
              </a:prstGeom>
              <a:blipFill>
                <a:blip r:embed="rId6"/>
                <a:stretch>
                  <a:fillRect t="-4819" r="-5926" b="-22892"/>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 Box 2"/>
              <p:cNvSpPr txBox="1">
                <a:spLocks noChangeArrowheads="1"/>
              </p:cNvSpPr>
              <p:nvPr/>
            </p:nvSpPr>
            <p:spPr bwMode="auto">
              <a:xfrm>
                <a:off x="10226858" y="613870"/>
                <a:ext cx="412443" cy="50916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2400" b="0" i="1" dirty="0" smtClean="0">
                              <a:latin typeface="Cambria Math" panose="02040503050406030204" pitchFamily="18" charset="0"/>
                              <a:ea typeface="Calibri" panose="020F0502020204030204" pitchFamily="34" charset="0"/>
                              <a:cs typeface="Times New Roman" panose="02020603050405020304" pitchFamily="18" charset="0"/>
                            </a:rPr>
                            <m:t>𝑣</m:t>
                          </m:r>
                        </m:e>
                        <m:sub>
                          <m:r>
                            <a:rPr lang="en-US" sz="2400" i="1" dirty="0" smtClean="0">
                              <a:latin typeface="Cambria Math" panose="02040503050406030204" pitchFamily="18" charset="0"/>
                              <a:ea typeface="Calibri" panose="020F0502020204030204" pitchFamily="34" charset="0"/>
                              <a:cs typeface="Times New Roman" panose="02020603050405020304" pitchFamily="18" charset="0"/>
                            </a:rPr>
                            <m:t>𝑖</m:t>
                          </m:r>
                        </m:sub>
                      </m:sSub>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30" name="Text Box 2"/>
              <p:cNvSpPr txBox="1">
                <a:spLocks noRot="1" noChangeAspect="1" noMove="1" noResize="1" noEditPoints="1" noAdjustHandles="1" noChangeArrowheads="1" noChangeShapeType="1" noTextEdit="1"/>
              </p:cNvSpPr>
              <p:nvPr/>
            </p:nvSpPr>
            <p:spPr bwMode="auto">
              <a:xfrm>
                <a:off x="10226858" y="613870"/>
                <a:ext cx="412443" cy="509161"/>
              </a:xfrm>
              <a:prstGeom prst="rect">
                <a:avLst/>
              </a:prstGeom>
              <a:blipFill>
                <a:blip r:embed="rId7"/>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1059048" y="4162809"/>
                <a:ext cx="3572207" cy="2348528"/>
              </a:xfrm>
              <a:prstGeom prst="rect">
                <a:avLst/>
              </a:prstGeom>
              <a:noFill/>
              <a:ln>
                <a:solidFill>
                  <a:schemeClr val="tx1"/>
                </a:solidFill>
                <a:prstDash val="dash"/>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m:rPr>
                        <m:sty m:val="p"/>
                      </m:rPr>
                      <a:rPr lang="en-US" sz="2400" b="0" i="0" smtClean="0">
                        <a:latin typeface="Cambria Math" panose="02040503050406030204" pitchFamily="18" charset="0"/>
                        <a:ea typeface="Cambria Math" panose="02040503050406030204" pitchFamily="18" charset="0"/>
                      </a:rPr>
                      <m:t>Δx</m:t>
                    </m:r>
                    <m:r>
                      <a:rPr lang="en-US" sz="2400" b="0" i="0"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Sub>
                      </m:num>
                      <m:den>
                        <m:r>
                          <a:rPr lang="en-US" sz="2400" b="0" i="0" smtClean="0">
                            <a:latin typeface="Cambria Math" panose="02040503050406030204" pitchFamily="18" charset="0"/>
                            <a:ea typeface="Cambria Math" panose="02040503050406030204" pitchFamily="18" charset="0"/>
                          </a:rPr>
                          <m:t>2</m:t>
                        </m:r>
                      </m:den>
                    </m:f>
                    <m:r>
                      <m:rPr>
                        <m:sty m:val="p"/>
                      </m:rPr>
                      <a:rPr lang="en-US" sz="2400" b="0" i="0" smtClean="0">
                        <a:latin typeface="Cambria Math" panose="02040503050406030204" pitchFamily="18" charset="0"/>
                        <a:ea typeface="Cambria Math" panose="02040503050406030204" pitchFamily="18" charset="0"/>
                      </a:rPr>
                      <m:t>Δt</m:t>
                    </m:r>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a</m:t>
                    </m:r>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Δt</m:t>
                    </m:r>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x</m:t>
                        </m:r>
                      </m:e>
                      <m:sub>
                        <m:r>
                          <m:rPr>
                            <m:sty m:val="p"/>
                          </m:rPr>
                          <a:rPr lang="en-US" sz="2400" b="0" i="0" smtClean="0">
                            <a:latin typeface="Cambria Math" panose="02040503050406030204" pitchFamily="18" charset="0"/>
                            <a:ea typeface="Cambria Math" panose="02040503050406030204" pitchFamily="18" charset="0"/>
                          </a:rPr>
                          <m:t>f</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x</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Δt</m:t>
                    </m:r>
                    <m:r>
                      <a:rPr lang="en-US" sz="2400" b="0" i="0"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0" smtClean="0">
                            <a:latin typeface="Cambria Math" panose="02040503050406030204" pitchFamily="18" charset="0"/>
                            <a:ea typeface="Cambria Math" panose="02040503050406030204" pitchFamily="18" charset="0"/>
                          </a:rPr>
                          <m:t>1</m:t>
                        </m:r>
                      </m:num>
                      <m:den>
                        <m:r>
                          <a:rPr lang="en-US" sz="2400" b="0" i="0" smtClean="0">
                            <a:latin typeface="Cambria Math" panose="02040503050406030204" pitchFamily="18" charset="0"/>
                            <a:ea typeface="Cambria Math" panose="02040503050406030204" pitchFamily="18" charset="0"/>
                          </a:rPr>
                          <m:t>2</m:t>
                        </m:r>
                      </m:den>
                    </m:f>
                    <m:r>
                      <m:rPr>
                        <m:sty m:val="p"/>
                      </m:rPr>
                      <a:rPr lang="en-US" sz="2400" b="0" i="0" smtClean="0">
                        <a:latin typeface="Cambria Math" panose="02040503050406030204" pitchFamily="18" charset="0"/>
                        <a:ea typeface="Cambria Math" panose="02040503050406030204" pitchFamily="18" charset="0"/>
                      </a:rPr>
                      <m:t>a</m:t>
                    </m:r>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Δ</m:t>
                    </m:r>
                    <m:sSup>
                      <m:sSupPr>
                        <m:ctrlPr>
                          <a:rPr lang="en-US" sz="2400" b="0" i="1" smtClean="0">
                            <a:latin typeface="Cambria Math" panose="02040503050406030204" pitchFamily="18" charset="0"/>
                            <a:ea typeface="Cambria Math" panose="02040503050406030204" pitchFamily="18" charset="0"/>
                          </a:rPr>
                        </m:ctrlPr>
                      </m:sSupPr>
                      <m:e>
                        <m:r>
                          <m:rPr>
                            <m:sty m:val="p"/>
                          </m:rPr>
                          <a:rPr lang="en-US" sz="2400" b="0" i="0" smtClean="0">
                            <a:latin typeface="Cambria Math" panose="02040503050406030204" pitchFamily="18" charset="0"/>
                            <a:ea typeface="Cambria Math" panose="02040503050406030204" pitchFamily="18" charset="0"/>
                          </a:rPr>
                          <m:t>t</m:t>
                        </m:r>
                      </m:e>
                      <m:sup>
                        <m:r>
                          <a:rPr lang="en-US" sz="2400" b="0" i="0" smtClean="0">
                            <a:latin typeface="Cambria Math" panose="02040503050406030204" pitchFamily="18" charset="0"/>
                            <a:ea typeface="Cambria Math" panose="02040503050406030204" pitchFamily="18" charset="0"/>
                          </a:rPr>
                          <m:t>2</m:t>
                        </m:r>
                      </m:sup>
                    </m:sSup>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m:t>
                    </m:r>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+2</m:t>
                    </m:r>
                    <m:r>
                      <m:rPr>
                        <m:sty m:val="p"/>
                      </m:rPr>
                      <a:rPr lang="en-US" sz="2400" b="0" i="0" smtClean="0">
                        <a:latin typeface="Cambria Math" panose="02040503050406030204" pitchFamily="18" charset="0"/>
                        <a:ea typeface="Cambria Math" panose="02040503050406030204" pitchFamily="18" charset="0"/>
                      </a:rPr>
                      <m:t>aΔx</m:t>
                    </m:r>
                    <m:r>
                      <a:rPr lang="en-US" sz="2400" b="0" i="0" smtClean="0">
                        <a:latin typeface="Cambria Math" panose="02040503050406030204" pitchFamily="18" charset="0"/>
                        <a:ea typeface="Cambria Math" panose="02040503050406030204" pitchFamily="18" charset="0"/>
                      </a:rPr>
                      <m:t> </m:t>
                    </m:r>
                  </m:oMath>
                </a14:m>
                <a:endParaRPr lang="en-US" sz="2400" dirty="0">
                  <a:latin typeface="Cambria Math" panose="02040503050406030204" pitchFamily="18" charset="0"/>
                  <a:ea typeface="Cambria Math" panose="02040503050406030204" pitchFamily="18" charset="0"/>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1059048" y="4162809"/>
                <a:ext cx="3572207" cy="2348528"/>
              </a:xfrm>
              <a:prstGeom prst="rect">
                <a:avLst/>
              </a:prstGeom>
              <a:blipFill>
                <a:blip r:embed="rId8"/>
                <a:stretch>
                  <a:fillRect l="-2211"/>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6219141" y="3003464"/>
                <a:ext cx="3572207" cy="3453831"/>
              </a:xfrm>
              <a:prstGeom prst="rect">
                <a:avLst/>
              </a:prstGeom>
              <a:noFill/>
              <a:ln>
                <a:solidFill>
                  <a:schemeClr val="tx1"/>
                </a:solidFill>
                <a:prstDash val="solid"/>
              </a:ln>
            </p:spPr>
            <p:txBody>
              <a:bodyPr wrap="square" rtlCol="0">
                <a:spAutoFit/>
              </a:bodyPr>
              <a:lstStyle/>
              <a:p>
                <a:pPr marL="342900" indent="-342900">
                  <a:spcAft>
                    <a:spcPts val="600"/>
                  </a:spcAft>
                  <a:buFont typeface="Arial" panose="020B0604020202020204" pitchFamily="34" charset="0"/>
                  <a:buChar char="•"/>
                </a:pPr>
                <a14:m>
                  <m:oMath xmlns:m="http://schemas.openxmlformats.org/officeDocument/2006/math">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Δx</m:t>
                    </m:r>
                    <m:r>
                      <a:rPr lang="en-US" sz="2000" b="0" i="0" smtClean="0">
                        <a:solidFill>
                          <a:schemeClr val="bg1">
                            <a:lumMod val="65000"/>
                          </a:schemeClr>
                        </a:solidFill>
                        <a:latin typeface="Cambria Math" panose="02040503050406030204" pitchFamily="18" charset="0"/>
                        <a:ea typeface="Cambria Math" panose="02040503050406030204" pitchFamily="18" charset="0"/>
                      </a:rPr>
                      <m:t>=</m:t>
                    </m:r>
                    <m:f>
                      <m:f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fPr>
                      <m:num>
                        <m:sSub>
                          <m:sSub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sSubPr>
                          <m:e>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v</m:t>
                            </m:r>
                          </m:e>
                          <m:sub>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i</m:t>
                            </m:r>
                          </m:sub>
                        </m:sSub>
                        <m:r>
                          <a:rPr lang="en-US" sz="2000" b="0" i="0" smtClean="0">
                            <a:solidFill>
                              <a:schemeClr val="bg1">
                                <a:lumMod val="65000"/>
                              </a:schemeClr>
                            </a:solidFill>
                            <a:latin typeface="Cambria Math" panose="02040503050406030204" pitchFamily="18" charset="0"/>
                            <a:ea typeface="Cambria Math" panose="02040503050406030204" pitchFamily="18" charset="0"/>
                          </a:rPr>
                          <m:t>+</m:t>
                        </m:r>
                        <m:sSub>
                          <m:sSub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sSubPr>
                          <m:e>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v</m:t>
                            </m:r>
                          </m:e>
                          <m:sub>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f</m:t>
                            </m:r>
                          </m:sub>
                        </m:sSub>
                      </m:num>
                      <m:den>
                        <m:r>
                          <a:rPr lang="en-US" sz="2000" b="0" i="0" smtClean="0">
                            <a:solidFill>
                              <a:schemeClr val="bg1">
                                <a:lumMod val="65000"/>
                              </a:schemeClr>
                            </a:solidFill>
                            <a:latin typeface="Cambria Math" panose="02040503050406030204" pitchFamily="18" charset="0"/>
                            <a:ea typeface="Cambria Math" panose="02040503050406030204" pitchFamily="18" charset="0"/>
                          </a:rPr>
                          <m:t>2</m:t>
                        </m:r>
                      </m:den>
                    </m:f>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Δt</m:t>
                    </m:r>
                  </m:oMath>
                </a14:m>
                <a:endParaRPr lang="en-US" sz="2000" b="0" dirty="0">
                  <a:solidFill>
                    <a:schemeClr val="bg1">
                      <a:lumMod val="65000"/>
                    </a:schemeClr>
                  </a:solidFill>
                  <a:latin typeface="Cambria Math" panose="02040503050406030204" pitchFamily="18" charset="0"/>
                  <a:ea typeface="Cambria Math" panose="02040503050406030204" pitchFamily="18" charset="0"/>
                </a:endParaRPr>
              </a:p>
              <a:p>
                <a:pPr marL="342900" indent="-342900">
                  <a:spcAft>
                    <a:spcPts val="600"/>
                  </a:spcAft>
                  <a:buFont typeface="Arial" panose="020B0604020202020204" pitchFamily="34" charset="0"/>
                  <a:buChar char="•"/>
                </a:pPr>
                <a14:m>
                  <m:oMath xmlns:m="http://schemas.openxmlformats.org/officeDocument/2006/math">
                    <m:sSub>
                      <m:sSub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sSubPr>
                      <m:e>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v</m:t>
                        </m:r>
                      </m:e>
                      <m:sub>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f</m:t>
                        </m:r>
                      </m:sub>
                    </m:sSub>
                    <m:r>
                      <a:rPr lang="en-US" sz="2000" b="0" i="0" smtClean="0">
                        <a:solidFill>
                          <a:schemeClr val="bg1">
                            <a:lumMod val="65000"/>
                          </a:schemeClr>
                        </a:solidFill>
                        <a:latin typeface="Cambria Math" panose="02040503050406030204" pitchFamily="18" charset="0"/>
                        <a:ea typeface="Cambria Math" panose="02040503050406030204" pitchFamily="18" charset="0"/>
                      </a:rPr>
                      <m:t>=</m:t>
                    </m:r>
                    <m:sSub>
                      <m:sSub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sSubPr>
                      <m:e>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v</m:t>
                        </m:r>
                      </m:e>
                      <m:sub>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i</m:t>
                        </m:r>
                      </m:sub>
                    </m:sSub>
                    <m:r>
                      <a:rPr lang="en-US" sz="2000" b="0" i="0" smtClean="0">
                        <a:solidFill>
                          <a:schemeClr val="bg1">
                            <a:lumMod val="65000"/>
                          </a:schemeClr>
                        </a:solidFill>
                        <a:latin typeface="Cambria Math" panose="02040503050406030204" pitchFamily="18" charset="0"/>
                        <a:ea typeface="Cambria Math" panose="02040503050406030204" pitchFamily="18" charset="0"/>
                      </a:rPr>
                      <m:t>+</m:t>
                    </m:r>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a</m:t>
                    </m:r>
                    <m:r>
                      <a:rPr lang="en-US" sz="2000" b="0" i="0" smtClean="0">
                        <a:solidFill>
                          <a:schemeClr val="bg1">
                            <a:lumMod val="65000"/>
                          </a:schemeClr>
                        </a:solidFill>
                        <a:latin typeface="Cambria Math" panose="02040503050406030204" pitchFamily="18" charset="0"/>
                        <a:ea typeface="Cambria Math" panose="02040503050406030204" pitchFamily="18" charset="0"/>
                      </a:rPr>
                      <m:t> </m:t>
                    </m:r>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Δt</m:t>
                    </m:r>
                  </m:oMath>
                </a14:m>
                <a:endParaRPr lang="en-US" sz="2000" b="0" dirty="0">
                  <a:solidFill>
                    <a:schemeClr val="bg1">
                      <a:lumMod val="65000"/>
                    </a:schemeClr>
                  </a:solidFill>
                  <a:latin typeface="Cambria Math" panose="02040503050406030204" pitchFamily="18" charset="0"/>
                  <a:ea typeface="Cambria Math" panose="02040503050406030204" pitchFamily="18" charset="0"/>
                </a:endParaRPr>
              </a:p>
              <a:p>
                <a:pPr marL="342900" indent="-342900">
                  <a:spcAft>
                    <a:spcPts val="600"/>
                  </a:spcAft>
                  <a:buFont typeface="Arial" panose="020B0604020202020204" pitchFamily="34" charset="0"/>
                  <a:buChar char="•"/>
                </a:pPr>
                <a14:m>
                  <m:oMath xmlns:m="http://schemas.openxmlformats.org/officeDocument/2006/math">
                    <m:sSub>
                      <m:sSub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sSubPr>
                      <m:e>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x</m:t>
                        </m:r>
                      </m:e>
                      <m:sub>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f</m:t>
                        </m:r>
                      </m:sub>
                    </m:sSub>
                    <m:r>
                      <a:rPr lang="en-US" sz="2000" b="0" i="0" smtClean="0">
                        <a:solidFill>
                          <a:schemeClr val="bg1">
                            <a:lumMod val="65000"/>
                          </a:schemeClr>
                        </a:solidFill>
                        <a:latin typeface="Cambria Math" panose="02040503050406030204" pitchFamily="18" charset="0"/>
                        <a:ea typeface="Cambria Math" panose="02040503050406030204" pitchFamily="18" charset="0"/>
                      </a:rPr>
                      <m:t>=</m:t>
                    </m:r>
                    <m:sSub>
                      <m:sSub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sSubPr>
                      <m:e>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x</m:t>
                        </m:r>
                      </m:e>
                      <m:sub>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i</m:t>
                        </m:r>
                      </m:sub>
                    </m:sSub>
                    <m:r>
                      <a:rPr lang="en-US" sz="2000" b="0" i="0" smtClean="0">
                        <a:solidFill>
                          <a:schemeClr val="bg1">
                            <a:lumMod val="65000"/>
                          </a:schemeClr>
                        </a:solidFill>
                        <a:latin typeface="Cambria Math" panose="02040503050406030204" pitchFamily="18" charset="0"/>
                        <a:ea typeface="Cambria Math" panose="02040503050406030204" pitchFamily="18" charset="0"/>
                      </a:rPr>
                      <m:t>+</m:t>
                    </m:r>
                    <m:sSub>
                      <m:sSub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sSubPr>
                      <m:e>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v</m:t>
                        </m:r>
                      </m:e>
                      <m:sub>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i</m:t>
                        </m:r>
                      </m:sub>
                    </m:sSub>
                    <m:r>
                      <a:rPr lang="en-US" sz="2000" b="0" i="0" smtClean="0">
                        <a:solidFill>
                          <a:schemeClr val="bg1">
                            <a:lumMod val="65000"/>
                          </a:schemeClr>
                        </a:solidFill>
                        <a:latin typeface="Cambria Math" panose="02040503050406030204" pitchFamily="18" charset="0"/>
                        <a:ea typeface="Cambria Math" panose="02040503050406030204" pitchFamily="18" charset="0"/>
                      </a:rPr>
                      <m:t> </m:t>
                    </m:r>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Δt</m:t>
                    </m:r>
                    <m:r>
                      <a:rPr lang="en-US" sz="2000" b="0" i="0" smtClean="0">
                        <a:solidFill>
                          <a:schemeClr val="bg1">
                            <a:lumMod val="65000"/>
                          </a:schemeClr>
                        </a:solidFill>
                        <a:latin typeface="Cambria Math" panose="02040503050406030204" pitchFamily="18" charset="0"/>
                        <a:ea typeface="Cambria Math" panose="02040503050406030204" pitchFamily="18" charset="0"/>
                      </a:rPr>
                      <m:t>+</m:t>
                    </m:r>
                    <m:f>
                      <m:f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fPr>
                      <m:num>
                        <m:r>
                          <a:rPr lang="en-US" sz="2000" b="0" i="0" smtClean="0">
                            <a:solidFill>
                              <a:schemeClr val="bg1">
                                <a:lumMod val="65000"/>
                              </a:schemeClr>
                            </a:solidFill>
                            <a:latin typeface="Cambria Math" panose="02040503050406030204" pitchFamily="18" charset="0"/>
                            <a:ea typeface="Cambria Math" panose="02040503050406030204" pitchFamily="18" charset="0"/>
                          </a:rPr>
                          <m:t>1</m:t>
                        </m:r>
                      </m:num>
                      <m:den>
                        <m:r>
                          <a:rPr lang="en-US" sz="2000" b="0" i="0" smtClean="0">
                            <a:solidFill>
                              <a:schemeClr val="bg1">
                                <a:lumMod val="65000"/>
                              </a:schemeClr>
                            </a:solidFill>
                            <a:latin typeface="Cambria Math" panose="02040503050406030204" pitchFamily="18" charset="0"/>
                            <a:ea typeface="Cambria Math" panose="02040503050406030204" pitchFamily="18" charset="0"/>
                          </a:rPr>
                          <m:t>2</m:t>
                        </m:r>
                      </m:den>
                    </m:f>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a</m:t>
                    </m:r>
                    <m:r>
                      <a:rPr lang="en-US" sz="2000" b="0" i="0" smtClean="0">
                        <a:solidFill>
                          <a:schemeClr val="bg1">
                            <a:lumMod val="65000"/>
                          </a:schemeClr>
                        </a:solidFill>
                        <a:latin typeface="Cambria Math" panose="02040503050406030204" pitchFamily="18" charset="0"/>
                        <a:ea typeface="Cambria Math" panose="02040503050406030204" pitchFamily="18" charset="0"/>
                      </a:rPr>
                      <m:t> </m:t>
                    </m:r>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Δ</m:t>
                    </m:r>
                    <m:sSup>
                      <m:sSupPr>
                        <m:ctrlPr>
                          <a:rPr lang="en-US" sz="2000" b="0" i="1" smtClean="0">
                            <a:solidFill>
                              <a:schemeClr val="bg1">
                                <a:lumMod val="65000"/>
                              </a:schemeClr>
                            </a:solidFill>
                            <a:latin typeface="Cambria Math" panose="02040503050406030204" pitchFamily="18" charset="0"/>
                            <a:ea typeface="Cambria Math" panose="02040503050406030204" pitchFamily="18" charset="0"/>
                          </a:rPr>
                        </m:ctrlPr>
                      </m:sSupPr>
                      <m:e>
                        <m:r>
                          <m:rPr>
                            <m:sty m:val="p"/>
                          </m:rPr>
                          <a:rPr lang="en-US" sz="2000" b="0" i="0" smtClean="0">
                            <a:solidFill>
                              <a:schemeClr val="bg1">
                                <a:lumMod val="65000"/>
                              </a:schemeClr>
                            </a:solidFill>
                            <a:latin typeface="Cambria Math" panose="02040503050406030204" pitchFamily="18" charset="0"/>
                            <a:ea typeface="Cambria Math" panose="02040503050406030204" pitchFamily="18" charset="0"/>
                          </a:rPr>
                          <m:t>t</m:t>
                        </m:r>
                      </m:e>
                      <m:sup>
                        <m:r>
                          <a:rPr lang="en-US" sz="2000" b="0" i="0" smtClean="0">
                            <a:solidFill>
                              <a:schemeClr val="bg1">
                                <a:lumMod val="65000"/>
                              </a:schemeClr>
                            </a:solidFill>
                            <a:latin typeface="Cambria Math" panose="02040503050406030204" pitchFamily="18" charset="0"/>
                            <a:ea typeface="Cambria Math" panose="02040503050406030204" pitchFamily="18" charset="0"/>
                          </a:rPr>
                          <m:t>2</m:t>
                        </m:r>
                      </m:sup>
                    </m:sSup>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m:t>
                    </m:r>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+2</m:t>
                    </m:r>
                    <m:r>
                      <m:rPr>
                        <m:sty m:val="p"/>
                      </m:rPr>
                      <a:rPr lang="en-US" sz="2400" b="0" i="0" smtClean="0">
                        <a:latin typeface="Cambria Math" panose="02040503050406030204" pitchFamily="18" charset="0"/>
                        <a:ea typeface="Cambria Math" panose="02040503050406030204" pitchFamily="18" charset="0"/>
                      </a:rPr>
                      <m:t>aΔx</m:t>
                    </m:r>
                    <m:r>
                      <a:rPr lang="en-US" sz="2400" b="0" i="0" smtClean="0">
                        <a:latin typeface="Cambria Math" panose="02040503050406030204" pitchFamily="18" charset="0"/>
                        <a:ea typeface="Cambria Math" panose="02040503050406030204" pitchFamily="18" charset="0"/>
                      </a:rPr>
                      <m:t> </m:t>
                    </m:r>
                  </m:oMath>
                </a14:m>
                <a:endParaRPr lang="en-US" sz="2400" dirty="0">
                  <a:latin typeface="Cambria Math" panose="02040503050406030204" pitchFamily="18" charset="0"/>
                  <a:ea typeface="Cambria Math" panose="02040503050406030204" pitchFamily="18" charset="0"/>
                </a:endParaRPr>
              </a:p>
              <a:p>
                <a:pPr>
                  <a:spcAft>
                    <a:spcPts val="1200"/>
                  </a:spcAft>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ea typeface="Cambria Math" panose="02040503050406030204" pitchFamily="18" charset="0"/>
                        </a:rPr>
                        <m:t>⇒</m:t>
                      </m:r>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0</m:t>
                          </m:r>
                        </m:e>
                        <m:sup>
                          <m:r>
                            <a:rPr lang="en-US" sz="2400" b="0" i="1" smtClean="0">
                              <a:latin typeface="Cambria Math" panose="02040503050406030204" pitchFamily="18" charset="0"/>
                              <a:ea typeface="Cambria Math" panose="02040503050406030204" pitchFamily="18" charset="0"/>
                            </a:rPr>
                            <m:t>2</m:t>
                          </m:r>
                        </m:sup>
                      </m:sSup>
                      <m:r>
                        <a:rPr lang="en-US" sz="2400" b="0" i="1" smtClean="0">
                          <a:latin typeface="Cambria Math" panose="02040503050406030204" pitchFamily="18" charset="0"/>
                          <a:ea typeface="Cambria Math" panose="02040503050406030204" pitchFamily="18" charset="0"/>
                        </a:rPr>
                        <m:t>=</m:t>
                      </m:r>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30</m:t>
                          </m:r>
                        </m:e>
                        <m:sup>
                          <m:r>
                            <a:rPr lang="en-US" sz="2400" b="0" i="1" smtClean="0">
                              <a:latin typeface="Cambria Math" panose="02040503050406030204" pitchFamily="18" charset="0"/>
                              <a:ea typeface="Cambria Math" panose="02040503050406030204" pitchFamily="18" charset="0"/>
                            </a:rPr>
                            <m:t>2</m:t>
                          </m:r>
                        </m:sup>
                      </m:sSup>
                      <m:r>
                        <a:rPr lang="en-US" sz="2400" b="0" i="1" smtClean="0">
                          <a:latin typeface="Cambria Math" panose="02040503050406030204" pitchFamily="18" charset="0"/>
                          <a:ea typeface="Cambria Math" panose="02040503050406030204" pitchFamily="18" charset="0"/>
                        </a:rPr>
                        <m:t>+2</m:t>
                      </m:r>
                      <m:d>
                        <m:dPr>
                          <m:ctrlPr>
                            <a:rPr lang="en-US" sz="2400" b="0" i="1" smtClean="0">
                              <a:latin typeface="Cambria Math" panose="02040503050406030204" pitchFamily="18" charset="0"/>
                              <a:ea typeface="Cambria Math" panose="02040503050406030204" pitchFamily="18" charset="0"/>
                            </a:rPr>
                          </m:ctrlPr>
                        </m:dPr>
                        <m:e>
                          <m:r>
                            <a:rPr lang="en-US" sz="2400" b="0" i="1" smtClean="0">
                              <a:latin typeface="Cambria Math" panose="02040503050406030204" pitchFamily="18" charset="0"/>
                              <a:ea typeface="Cambria Math" panose="02040503050406030204" pitchFamily="18" charset="0"/>
                            </a:rPr>
                            <m:t>−1</m:t>
                          </m:r>
                        </m:e>
                      </m:d>
                      <m:r>
                        <a:rPr lang="en-US" sz="2400" b="0" i="1"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Δ</m:t>
                      </m:r>
                      <m:r>
                        <a:rPr lang="en-US" sz="2400" b="0" i="1" smtClean="0">
                          <a:latin typeface="Cambria Math" panose="02040503050406030204" pitchFamily="18" charset="0"/>
                          <a:ea typeface="Cambria Math" panose="02040503050406030204" pitchFamily="18" charset="0"/>
                        </a:rPr>
                        <m:t>𝑥</m:t>
                      </m:r>
                      <m:r>
                        <a:rPr lang="en-US" sz="2400" b="0" i="1" smtClean="0">
                          <a:latin typeface="Cambria Math" panose="02040503050406030204" pitchFamily="18" charset="0"/>
                          <a:ea typeface="Cambria Math" panose="02040503050406030204" pitchFamily="18" charset="0"/>
                        </a:rPr>
                        <m:t>)</m:t>
                      </m:r>
                    </m:oMath>
                  </m:oMathPara>
                </a14:m>
                <a:endParaRPr lang="en-US" sz="2400" dirty="0">
                  <a:latin typeface="Cambria Math" panose="02040503050406030204" pitchFamily="18" charset="0"/>
                  <a:ea typeface="Cambria Math" panose="02040503050406030204" pitchFamily="18" charset="0"/>
                </a:endParaRPr>
              </a:p>
              <a:p>
                <a:pPr>
                  <a:spcAft>
                    <a:spcPts val="1200"/>
                  </a:spcAft>
                </a:pPr>
                <a14:m>
                  <m:oMathPara xmlns:m="http://schemas.openxmlformats.org/officeDocument/2006/math">
                    <m:oMathParaPr>
                      <m:jc m:val="left"/>
                    </m:oMathParaPr>
                    <m:oMath xmlns:m="http://schemas.openxmlformats.org/officeDocument/2006/math">
                      <m:r>
                        <a:rPr lang="en-US" sz="2400" b="0" i="1"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Δ</m:t>
                      </m:r>
                      <m:r>
                        <a:rPr lang="en-US" sz="2400" b="0" i="1" smtClean="0">
                          <a:latin typeface="Cambria Math" panose="02040503050406030204" pitchFamily="18" charset="0"/>
                          <a:ea typeface="Cambria Math" panose="02040503050406030204" pitchFamily="18" charset="0"/>
                        </a:rPr>
                        <m:t>𝑥</m:t>
                      </m:r>
                      <m:r>
                        <a:rPr lang="en-US" sz="2400" b="0" i="1"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−30</m:t>
                              </m:r>
                            </m:e>
                            <m:sup>
                              <m:r>
                                <a:rPr lang="en-US" sz="2400" b="0" i="1" smtClean="0">
                                  <a:latin typeface="Cambria Math" panose="02040503050406030204" pitchFamily="18" charset="0"/>
                                  <a:ea typeface="Cambria Math" panose="02040503050406030204" pitchFamily="18" charset="0"/>
                                </a:rPr>
                                <m:t>2</m:t>
                              </m:r>
                            </m:sup>
                          </m:sSup>
                        </m:num>
                        <m:den>
                          <m:r>
                            <a:rPr lang="en-US" sz="2400" b="0" i="1" smtClean="0">
                              <a:latin typeface="Cambria Math" panose="02040503050406030204" pitchFamily="18" charset="0"/>
                              <a:ea typeface="Cambria Math" panose="02040503050406030204" pitchFamily="18" charset="0"/>
                            </a:rPr>
                            <m:t>−2</m:t>
                          </m:r>
                        </m:den>
                      </m:f>
                      <m:r>
                        <a:rPr lang="en-US" sz="2400" b="0" i="1" smtClean="0">
                          <a:latin typeface="Cambria Math" panose="02040503050406030204" pitchFamily="18" charset="0"/>
                          <a:ea typeface="Cambria Math" panose="02040503050406030204" pitchFamily="18" charset="0"/>
                        </a:rPr>
                        <m:t>=450 </m:t>
                      </m:r>
                      <m:r>
                        <a:rPr lang="en-US" sz="2400" b="0" i="1" smtClean="0">
                          <a:latin typeface="Cambria Math" panose="02040503050406030204" pitchFamily="18" charset="0"/>
                          <a:ea typeface="Cambria Math" panose="02040503050406030204" pitchFamily="18" charset="0"/>
                        </a:rPr>
                        <m:t>𝑚</m:t>
                      </m:r>
                    </m:oMath>
                  </m:oMathPara>
                </a14:m>
                <a:endParaRPr lang="en-US" sz="2400" dirty="0">
                  <a:latin typeface="Cambria Math" panose="02040503050406030204" pitchFamily="18" charset="0"/>
                  <a:ea typeface="Cambria Math" panose="02040503050406030204" pitchFamily="18" charset="0"/>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6219141" y="3003464"/>
                <a:ext cx="3572207" cy="3453831"/>
              </a:xfrm>
              <a:prstGeom prst="rect">
                <a:avLst/>
              </a:prstGeom>
              <a:blipFill>
                <a:blip r:embed="rId9"/>
                <a:stretch>
                  <a:fillRect l="-1361"/>
                </a:stretch>
              </a:blipFill>
              <a:ln>
                <a:solidFill>
                  <a:schemeClr val="tx1"/>
                </a:solidFill>
                <a:prstDash val="solid"/>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7502428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extLst mod="1"/>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40693"/>
            <a:ext cx="11002505" cy="1499256"/>
          </a:xfrm>
        </p:spPr>
        <p:txBody>
          <a:bodyPr>
            <a:noAutofit/>
          </a:bodyPr>
          <a:lstStyle/>
          <a:p>
            <a:r>
              <a:rPr lang="en-US" sz="2400" b="1" dirty="0">
                <a:latin typeface="+mn-lt"/>
              </a:rPr>
              <a:t>Example 2:</a:t>
            </a:r>
            <a:br>
              <a:rPr lang="en-US" sz="2400" b="1" dirty="0">
                <a:latin typeface="+mn-lt"/>
              </a:rPr>
            </a:br>
            <a:r>
              <a:rPr lang="en-US" sz="2400" dirty="0">
                <a:latin typeface="+mn-lt"/>
              </a:rPr>
              <a:t/>
            </a:r>
            <a:br>
              <a:rPr lang="en-US" sz="2400" dirty="0">
                <a:latin typeface="+mn-lt"/>
              </a:rPr>
            </a:br>
            <a:r>
              <a:rPr lang="en-US" sz="2400" dirty="0">
                <a:latin typeface="+mn-lt"/>
              </a:rPr>
              <a:t>A car takes </a:t>
            </a:r>
            <a:r>
              <a:rPr lang="en-US" sz="2400" b="1" dirty="0">
                <a:latin typeface="+mn-lt"/>
              </a:rPr>
              <a:t>14 s</a:t>
            </a:r>
            <a:r>
              <a:rPr lang="en-US" sz="2400" dirty="0">
                <a:latin typeface="+mn-lt"/>
              </a:rPr>
              <a:t> to go from </a:t>
            </a:r>
            <a:r>
              <a:rPr lang="en-US" sz="2400" b="1" i="1" dirty="0">
                <a:latin typeface="+mn-lt"/>
              </a:rPr>
              <a:t>v </a:t>
            </a:r>
            <a:r>
              <a:rPr lang="en-US" sz="2400" b="1" dirty="0">
                <a:latin typeface="+mn-lt"/>
              </a:rPr>
              <a:t>= 0 </a:t>
            </a:r>
            <a:r>
              <a:rPr lang="en-US" sz="2400" dirty="0">
                <a:latin typeface="+mn-lt"/>
              </a:rPr>
              <a:t>to </a:t>
            </a:r>
            <a:r>
              <a:rPr lang="en-US" sz="2400" b="1" i="1" dirty="0">
                <a:latin typeface="+mn-lt"/>
              </a:rPr>
              <a:t>v </a:t>
            </a:r>
            <a:r>
              <a:rPr lang="en-US" sz="2400" b="1" dirty="0">
                <a:latin typeface="+mn-lt"/>
              </a:rPr>
              <a:t>= 80 m/s </a:t>
            </a:r>
            <a:r>
              <a:rPr lang="en-US" sz="2400" dirty="0">
                <a:latin typeface="+mn-lt"/>
              </a:rPr>
              <a:t>at approximately constant acceleration. What is the average acceleration of the car during this time?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737103" y="1839949"/>
                <a:ext cx="2478436" cy="2171353"/>
              </a:xfrm>
            </p:spPr>
            <p:txBody>
              <a:bodyPr>
                <a:normAutofit/>
              </a:bodyPr>
              <a:lstStyle/>
              <a:p>
                <a:pPr>
                  <a:spcAft>
                    <a:spcPts val="600"/>
                  </a:spcAft>
                </a:pPr>
                <a14:m>
                  <m:oMath xmlns:m="http://schemas.openxmlformats.org/officeDocument/2006/math">
                    <m:r>
                      <a:rPr lang="en-US" sz="2400" i="1" smtClean="0">
                        <a:latin typeface="Cambria Math" panose="02040503050406030204" pitchFamily="18" charset="0"/>
                      </a:rPr>
                      <m:t>𝑎</m:t>
                    </m:r>
                    <m:r>
                      <a:rPr lang="en-US" sz="2400" i="1" smtClean="0">
                        <a:latin typeface="Cambria Math" panose="02040503050406030204" pitchFamily="18" charset="0"/>
                      </a:rPr>
                      <m:t>= ?</m:t>
                    </m:r>
                  </m:oMath>
                </a14:m>
                <a:endParaRPr lang="en-US" sz="2400" b="0" i="1" dirty="0"/>
              </a:p>
              <a:p>
                <a:pPr>
                  <a:spcAft>
                    <a:spcPts val="600"/>
                  </a:spcAft>
                </a:pP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𝑣</m:t>
                        </m:r>
                      </m:e>
                      <m:sub>
                        <m:r>
                          <a:rPr lang="en-US" sz="2400" b="0" i="1" smtClean="0">
                            <a:latin typeface="Cambria Math" panose="02040503050406030204" pitchFamily="18" charset="0"/>
                          </a:rPr>
                          <m:t>𝑖</m:t>
                        </m:r>
                      </m:sub>
                    </m:sSub>
                    <m:r>
                      <a:rPr lang="en-US" sz="2400" b="0" i="1" smtClean="0">
                        <a:latin typeface="Cambria Math" panose="02040503050406030204" pitchFamily="18" charset="0"/>
                      </a:rPr>
                      <m:t>=0</m:t>
                    </m:r>
                  </m:oMath>
                </a14:m>
                <a:r>
                  <a:rPr lang="en-US" sz="2400" b="0" i="0" dirty="0"/>
                  <a:t> </a:t>
                </a:r>
                <a:r>
                  <a:rPr lang="en-US" sz="2400" b="0" dirty="0"/>
                  <a:t>m/s</a:t>
                </a:r>
              </a:p>
              <a:p>
                <a:pPr>
                  <a:spcAft>
                    <a:spcPts val="600"/>
                  </a:spcAft>
                </a:pP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𝑣</m:t>
                        </m:r>
                      </m:e>
                      <m:sub>
                        <m:r>
                          <a:rPr lang="en-US" sz="2400" b="0" i="1" smtClean="0">
                            <a:latin typeface="Cambria Math" panose="02040503050406030204" pitchFamily="18" charset="0"/>
                          </a:rPr>
                          <m:t>𝑓</m:t>
                        </m:r>
                      </m:sub>
                    </m:sSub>
                    <m:r>
                      <a:rPr lang="en-US" sz="2400" b="0" i="1" smtClean="0">
                        <a:latin typeface="Cambria Math" panose="02040503050406030204" pitchFamily="18" charset="0"/>
                      </a:rPr>
                      <m:t>=</m:t>
                    </m:r>
                    <m:r>
                      <a:rPr lang="en-US" sz="2400" b="0" i="0" smtClean="0">
                        <a:latin typeface="Cambria Math" panose="02040503050406030204" pitchFamily="18" charset="0"/>
                      </a:rPr>
                      <m:t>80 </m:t>
                    </m:r>
                    <m:r>
                      <m:rPr>
                        <m:sty m:val="p"/>
                      </m:rPr>
                      <a:rPr lang="en-US" sz="2400" b="0" i="0" smtClean="0">
                        <a:latin typeface="Cambria Math" panose="02040503050406030204" pitchFamily="18" charset="0"/>
                      </a:rPr>
                      <m:t>m</m:t>
                    </m:r>
                    <m:r>
                      <a:rPr lang="en-US" sz="2400" b="0" i="0" smtClean="0">
                        <a:latin typeface="Cambria Math" panose="02040503050406030204" pitchFamily="18" charset="0"/>
                      </a:rPr>
                      <m:t>/</m:t>
                    </m:r>
                    <m:r>
                      <m:rPr>
                        <m:sty m:val="p"/>
                      </m:rPr>
                      <a:rPr lang="en-US" sz="2400" b="0" i="0" smtClean="0">
                        <a:latin typeface="Cambria Math" panose="02040503050406030204" pitchFamily="18" charset="0"/>
                      </a:rPr>
                      <m:t>s</m:t>
                    </m:r>
                  </m:oMath>
                </a14:m>
                <a:endParaRPr lang="en-US" sz="2400" dirty="0"/>
              </a:p>
              <a:p>
                <a:pPr>
                  <a:spcAft>
                    <a:spcPts val="600"/>
                  </a:spcAft>
                </a:pPr>
                <a14:m>
                  <m:oMath xmlns:m="http://schemas.openxmlformats.org/officeDocument/2006/math">
                    <m:r>
                      <m:rPr>
                        <m:sty m:val="p"/>
                      </m:rPr>
                      <a:rPr lang="en-US" sz="2400" b="0" i="0" smtClean="0">
                        <a:latin typeface="Cambria Math" panose="02040503050406030204" pitchFamily="18" charset="0"/>
                      </a:rPr>
                      <m:t>Δt</m:t>
                    </m:r>
                    <m:r>
                      <a:rPr lang="en-US" sz="2400" b="0" i="0" smtClean="0">
                        <a:latin typeface="Cambria Math" panose="02040503050406030204" pitchFamily="18" charset="0"/>
                      </a:rPr>
                      <m:t>=14 </m:t>
                    </m:r>
                    <m:r>
                      <m:rPr>
                        <m:sty m:val="p"/>
                      </m:rPr>
                      <a:rPr lang="en-US" sz="2400" b="0" i="0" smtClean="0">
                        <a:latin typeface="Cambria Math" panose="02040503050406030204" pitchFamily="18" charset="0"/>
                      </a:rPr>
                      <m:t>s</m:t>
                    </m:r>
                  </m:oMath>
                </a14:m>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737103" y="1839949"/>
                <a:ext cx="2478436" cy="2171353"/>
              </a:xfrm>
              <a:blipFill>
                <a:blip r:embed="rId5"/>
                <a:stretch>
                  <a:fillRect l="-3440" t="-3090"/>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D53E3F94-F532-4A3C-8342-C687332B96EC}" type="slidenum">
              <a:rPr lang="en-US" smtClean="0"/>
              <a:t>9</a:t>
            </a:fld>
            <a:endParaRPr lang="en-US"/>
          </a:p>
        </p:txBody>
      </p:sp>
      <mc:AlternateContent xmlns:mc="http://schemas.openxmlformats.org/markup-compatibility/2006" xmlns:a14="http://schemas.microsoft.com/office/drawing/2010/main">
        <mc:Choice Requires="a14">
          <p:sp>
            <p:nvSpPr>
              <p:cNvPr id="7" name="TextBox 6"/>
              <p:cNvSpPr txBox="1"/>
              <p:nvPr/>
            </p:nvSpPr>
            <p:spPr>
              <a:xfrm>
                <a:off x="1396140" y="4190384"/>
                <a:ext cx="3572207" cy="2348528"/>
              </a:xfrm>
              <a:prstGeom prst="rect">
                <a:avLst/>
              </a:prstGeom>
              <a:noFill/>
              <a:ln>
                <a:solidFill>
                  <a:schemeClr val="tx1"/>
                </a:solidFill>
                <a:prstDash val="dash"/>
              </a:ln>
            </p:spPr>
            <p:txBody>
              <a:bodyPr wrap="square" rtlCol="0">
                <a:spAutoFit/>
              </a:bodyPr>
              <a:lstStyle/>
              <a:p>
                <a:pPr marL="342900" indent="-342900">
                  <a:spcAft>
                    <a:spcPts val="1200"/>
                  </a:spcAft>
                  <a:buFont typeface="Arial" panose="020B0604020202020204" pitchFamily="34" charset="0"/>
                  <a:buChar char="•"/>
                </a:pPr>
                <a14:m>
                  <m:oMath xmlns:m="http://schemas.openxmlformats.org/officeDocument/2006/math">
                    <m:r>
                      <m:rPr>
                        <m:sty m:val="p"/>
                      </m:rPr>
                      <a:rPr lang="en-US" sz="2400" b="0" i="0" smtClean="0">
                        <a:latin typeface="Cambria Math" panose="02040503050406030204" pitchFamily="18" charset="0"/>
                        <a:ea typeface="Cambria Math" panose="02040503050406030204" pitchFamily="18" charset="0"/>
                      </a:rPr>
                      <m:t>Δx</m:t>
                    </m:r>
                    <m:r>
                      <a:rPr lang="en-US" sz="2400" b="0" i="0"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Sub>
                      </m:num>
                      <m:den>
                        <m:r>
                          <a:rPr lang="en-US" sz="2400" b="0" i="0" smtClean="0">
                            <a:latin typeface="Cambria Math" panose="02040503050406030204" pitchFamily="18" charset="0"/>
                            <a:ea typeface="Cambria Math" panose="02040503050406030204" pitchFamily="18" charset="0"/>
                          </a:rPr>
                          <m:t>2</m:t>
                        </m:r>
                      </m:den>
                    </m:f>
                    <m:r>
                      <m:rPr>
                        <m:sty m:val="p"/>
                      </m:rPr>
                      <a:rPr lang="en-US" sz="2400" b="0" i="0" smtClean="0">
                        <a:latin typeface="Cambria Math" panose="02040503050406030204" pitchFamily="18" charset="0"/>
                        <a:ea typeface="Cambria Math" panose="02040503050406030204" pitchFamily="18" charset="0"/>
                      </a:rPr>
                      <m:t>Δt</m:t>
                    </m:r>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a</m:t>
                    </m:r>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Δt</m:t>
                    </m:r>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x</m:t>
                        </m:r>
                      </m:e>
                      <m:sub>
                        <m:r>
                          <m:rPr>
                            <m:sty m:val="p"/>
                          </m:rPr>
                          <a:rPr lang="en-US" sz="2400" b="0" i="0" smtClean="0">
                            <a:latin typeface="Cambria Math" panose="02040503050406030204" pitchFamily="18" charset="0"/>
                            <a:ea typeface="Cambria Math" panose="02040503050406030204" pitchFamily="18" charset="0"/>
                          </a:rPr>
                          <m:t>f</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x</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Sub>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Δt</m:t>
                    </m:r>
                    <m:r>
                      <a:rPr lang="en-US" sz="2400" b="0" i="0"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0" smtClean="0">
                            <a:latin typeface="Cambria Math" panose="02040503050406030204" pitchFamily="18" charset="0"/>
                            <a:ea typeface="Cambria Math" panose="02040503050406030204" pitchFamily="18" charset="0"/>
                          </a:rPr>
                          <m:t>1</m:t>
                        </m:r>
                      </m:num>
                      <m:den>
                        <m:r>
                          <a:rPr lang="en-US" sz="2400" b="0" i="0" smtClean="0">
                            <a:latin typeface="Cambria Math" panose="02040503050406030204" pitchFamily="18" charset="0"/>
                            <a:ea typeface="Cambria Math" panose="02040503050406030204" pitchFamily="18" charset="0"/>
                          </a:rPr>
                          <m:t>2</m:t>
                        </m:r>
                      </m:den>
                    </m:f>
                    <m:r>
                      <m:rPr>
                        <m:sty m:val="p"/>
                      </m:rPr>
                      <a:rPr lang="en-US" sz="2400" b="0" i="0" smtClean="0">
                        <a:latin typeface="Cambria Math" panose="02040503050406030204" pitchFamily="18" charset="0"/>
                        <a:ea typeface="Cambria Math" panose="02040503050406030204" pitchFamily="18" charset="0"/>
                      </a:rPr>
                      <m:t>a</m:t>
                    </m:r>
                    <m:r>
                      <a:rPr lang="en-US" sz="2400" b="0" i="0" smtClean="0">
                        <a:latin typeface="Cambria Math" panose="02040503050406030204" pitchFamily="18" charset="0"/>
                        <a:ea typeface="Cambria Math" panose="02040503050406030204" pitchFamily="18" charset="0"/>
                      </a:rPr>
                      <m:t> </m:t>
                    </m:r>
                    <m:r>
                      <m:rPr>
                        <m:sty m:val="p"/>
                      </m:rPr>
                      <a:rPr lang="en-US" sz="2400" b="0" i="0" smtClean="0">
                        <a:latin typeface="Cambria Math" panose="02040503050406030204" pitchFamily="18" charset="0"/>
                        <a:ea typeface="Cambria Math" panose="02040503050406030204" pitchFamily="18" charset="0"/>
                      </a:rPr>
                      <m:t>Δ</m:t>
                    </m:r>
                    <m:sSup>
                      <m:sSupPr>
                        <m:ctrlPr>
                          <a:rPr lang="en-US" sz="2400" b="0" i="1" smtClean="0">
                            <a:latin typeface="Cambria Math" panose="02040503050406030204" pitchFamily="18" charset="0"/>
                            <a:ea typeface="Cambria Math" panose="02040503050406030204" pitchFamily="18" charset="0"/>
                          </a:rPr>
                        </m:ctrlPr>
                      </m:sSupPr>
                      <m:e>
                        <m:r>
                          <m:rPr>
                            <m:sty m:val="p"/>
                          </m:rPr>
                          <a:rPr lang="en-US" sz="2400" b="0" i="0" smtClean="0">
                            <a:latin typeface="Cambria Math" panose="02040503050406030204" pitchFamily="18" charset="0"/>
                            <a:ea typeface="Cambria Math" panose="02040503050406030204" pitchFamily="18" charset="0"/>
                          </a:rPr>
                          <m:t>t</m:t>
                        </m:r>
                      </m:e>
                      <m:sup>
                        <m:r>
                          <a:rPr lang="en-US" sz="2400" b="0" i="0" smtClean="0">
                            <a:latin typeface="Cambria Math" panose="02040503050406030204" pitchFamily="18" charset="0"/>
                            <a:ea typeface="Cambria Math" panose="02040503050406030204" pitchFamily="18" charset="0"/>
                          </a:rPr>
                          <m:t>2</m:t>
                        </m:r>
                      </m:sup>
                    </m:sSup>
                  </m:oMath>
                </a14:m>
                <a:endParaRPr lang="en-US" sz="2400" b="0" dirty="0">
                  <a:latin typeface="Cambria Math" panose="02040503050406030204" pitchFamily="18" charset="0"/>
                  <a:ea typeface="Cambria Math" panose="02040503050406030204" pitchFamily="18" charset="0"/>
                </a:endParaRPr>
              </a:p>
              <a:p>
                <a:pPr marL="342900" indent="-342900">
                  <a:spcAft>
                    <a:spcPts val="1200"/>
                  </a:spcAft>
                  <a:buFont typeface="Arial" panose="020B0604020202020204" pitchFamily="34" charset="0"/>
                  <a:buChar char="•"/>
                </a:pPr>
                <a14:m>
                  <m:oMath xmlns:m="http://schemas.openxmlformats.org/officeDocument/2006/math">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f</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m:t>
                    </m:r>
                    <m:sSubSup>
                      <m:sSubSupPr>
                        <m:ctrlPr>
                          <a:rPr lang="en-US" sz="2400" b="0" i="1" smtClean="0">
                            <a:latin typeface="Cambria Math" panose="02040503050406030204" pitchFamily="18" charset="0"/>
                            <a:ea typeface="Cambria Math" panose="02040503050406030204" pitchFamily="18" charset="0"/>
                          </a:rPr>
                        </m:ctrlPr>
                      </m:sSubSupPr>
                      <m:e>
                        <m:r>
                          <m:rPr>
                            <m:sty m:val="p"/>
                          </m:rPr>
                          <a:rPr lang="en-US" sz="2400" b="0" i="0" smtClean="0">
                            <a:latin typeface="Cambria Math" panose="02040503050406030204" pitchFamily="18" charset="0"/>
                            <a:ea typeface="Cambria Math" panose="02040503050406030204" pitchFamily="18" charset="0"/>
                          </a:rPr>
                          <m:t>v</m:t>
                        </m:r>
                      </m:e>
                      <m:sub>
                        <m:r>
                          <m:rPr>
                            <m:sty m:val="p"/>
                          </m:rPr>
                          <a:rPr lang="en-US" sz="2400" b="0" i="0" smtClean="0">
                            <a:latin typeface="Cambria Math" panose="02040503050406030204" pitchFamily="18" charset="0"/>
                            <a:ea typeface="Cambria Math" panose="02040503050406030204" pitchFamily="18" charset="0"/>
                          </a:rPr>
                          <m:t>i</m:t>
                        </m:r>
                      </m:sub>
                      <m:sup>
                        <m:r>
                          <a:rPr lang="en-US" sz="2400" b="0" i="0" smtClean="0">
                            <a:latin typeface="Cambria Math" panose="02040503050406030204" pitchFamily="18" charset="0"/>
                            <a:ea typeface="Cambria Math" panose="02040503050406030204" pitchFamily="18" charset="0"/>
                          </a:rPr>
                          <m:t>2</m:t>
                        </m:r>
                      </m:sup>
                    </m:sSubSup>
                    <m:r>
                      <a:rPr lang="en-US" sz="2400" b="0" i="0" smtClean="0">
                        <a:latin typeface="Cambria Math" panose="02040503050406030204" pitchFamily="18" charset="0"/>
                        <a:ea typeface="Cambria Math" panose="02040503050406030204" pitchFamily="18" charset="0"/>
                      </a:rPr>
                      <m:t>+2</m:t>
                    </m:r>
                    <m:r>
                      <m:rPr>
                        <m:sty m:val="p"/>
                      </m:rPr>
                      <a:rPr lang="en-US" sz="2400" b="0" i="0" smtClean="0">
                        <a:latin typeface="Cambria Math" panose="02040503050406030204" pitchFamily="18" charset="0"/>
                        <a:ea typeface="Cambria Math" panose="02040503050406030204" pitchFamily="18" charset="0"/>
                      </a:rPr>
                      <m:t>aΔx</m:t>
                    </m:r>
                    <m:r>
                      <a:rPr lang="en-US" sz="2400" b="0" i="0" smtClean="0">
                        <a:latin typeface="Cambria Math" panose="02040503050406030204" pitchFamily="18" charset="0"/>
                        <a:ea typeface="Cambria Math" panose="02040503050406030204" pitchFamily="18" charset="0"/>
                      </a:rPr>
                      <m:t> </m:t>
                    </m:r>
                  </m:oMath>
                </a14:m>
                <a:endParaRPr lang="en-US" sz="2400" dirty="0">
                  <a:latin typeface="Cambria Math" panose="02040503050406030204" pitchFamily="18" charset="0"/>
                  <a:ea typeface="Cambria Math" panose="020405030504060302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396140" y="4190384"/>
                <a:ext cx="3572207" cy="2348528"/>
              </a:xfrm>
              <a:prstGeom prst="rect">
                <a:avLst/>
              </a:prstGeom>
              <a:blipFill>
                <a:blip r:embed="rId6"/>
                <a:stretch>
                  <a:fillRect l="-2041"/>
                </a:stretch>
              </a:blipFill>
              <a:ln>
                <a:solidFill>
                  <a:schemeClr val="tx1"/>
                </a:solid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6382867" y="2451812"/>
                <a:ext cx="2947112" cy="3679212"/>
              </a:xfrm>
              <a:prstGeom prst="rect">
                <a:avLst/>
              </a:prstGeom>
              <a:noFill/>
              <a:ln>
                <a:solidFill>
                  <a:schemeClr val="tx1"/>
                </a:solidFill>
                <a:prstDash val="solid"/>
              </a:ln>
            </p:spPr>
            <p:txBody>
              <a:bodyPr wrap="square" rtlCol="0">
                <a:spAutoFit/>
              </a:bodyPr>
              <a:lstStyle/>
              <a:p>
                <a:pPr>
                  <a:lnSpc>
                    <a:spcPct val="200000"/>
                  </a:lnSpc>
                  <a:spcAft>
                    <a:spcPts val="1200"/>
                  </a:spcAft>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ea typeface="Cambria Math" panose="02040503050406030204" pitchFamily="18" charset="0"/>
                            </a:rPr>
                          </m:ctrlPr>
                        </m:sSubPr>
                        <m:e>
                          <m:r>
                            <m:rPr>
                              <m:sty m:val="p"/>
                            </m:rPr>
                            <a:rPr lang="en-US" sz="2400" i="0">
                              <a:latin typeface="Cambria Math" panose="02040503050406030204" pitchFamily="18" charset="0"/>
                              <a:ea typeface="Cambria Math" panose="02040503050406030204" pitchFamily="18" charset="0"/>
                            </a:rPr>
                            <m:t>v</m:t>
                          </m:r>
                        </m:e>
                        <m:sub>
                          <m:r>
                            <m:rPr>
                              <m:sty m:val="p"/>
                            </m:rPr>
                            <a:rPr lang="en-US" sz="2400" i="0">
                              <a:latin typeface="Cambria Math" panose="02040503050406030204" pitchFamily="18" charset="0"/>
                              <a:ea typeface="Cambria Math" panose="02040503050406030204" pitchFamily="18" charset="0"/>
                            </a:rPr>
                            <m:t>f</m:t>
                          </m:r>
                        </m:sub>
                      </m:sSub>
                      <m:r>
                        <a:rPr lang="en-US" sz="2400" i="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m:rPr>
                              <m:sty m:val="p"/>
                            </m:rPr>
                            <a:rPr lang="en-US" sz="2400" i="0">
                              <a:latin typeface="Cambria Math" panose="02040503050406030204" pitchFamily="18" charset="0"/>
                              <a:ea typeface="Cambria Math" panose="02040503050406030204" pitchFamily="18" charset="0"/>
                            </a:rPr>
                            <m:t>v</m:t>
                          </m:r>
                        </m:e>
                        <m:sub>
                          <m:r>
                            <m:rPr>
                              <m:sty m:val="p"/>
                            </m:rPr>
                            <a:rPr lang="en-US" sz="2400" i="0">
                              <a:latin typeface="Cambria Math" panose="02040503050406030204" pitchFamily="18" charset="0"/>
                              <a:ea typeface="Cambria Math" panose="02040503050406030204" pitchFamily="18" charset="0"/>
                            </a:rPr>
                            <m:t>i</m:t>
                          </m:r>
                        </m:sub>
                      </m:sSub>
                      <m:r>
                        <a:rPr lang="en-US" sz="2400" i="0">
                          <a:latin typeface="Cambria Math" panose="02040503050406030204" pitchFamily="18" charset="0"/>
                          <a:ea typeface="Cambria Math" panose="02040503050406030204" pitchFamily="18" charset="0"/>
                        </a:rPr>
                        <m:t>+</m:t>
                      </m:r>
                      <m:r>
                        <m:rPr>
                          <m:sty m:val="p"/>
                        </m:rPr>
                        <a:rPr lang="en-US" sz="2400" i="0">
                          <a:latin typeface="Cambria Math" panose="02040503050406030204" pitchFamily="18" charset="0"/>
                          <a:ea typeface="Cambria Math" panose="02040503050406030204" pitchFamily="18" charset="0"/>
                        </a:rPr>
                        <m:t>a</m:t>
                      </m:r>
                      <m:r>
                        <a:rPr lang="en-US" sz="2400" i="0">
                          <a:latin typeface="Cambria Math" panose="02040503050406030204" pitchFamily="18" charset="0"/>
                          <a:ea typeface="Cambria Math" panose="02040503050406030204" pitchFamily="18" charset="0"/>
                        </a:rPr>
                        <m:t> </m:t>
                      </m:r>
                      <m:r>
                        <m:rPr>
                          <m:sty m:val="p"/>
                        </m:rPr>
                        <a:rPr lang="en-US" sz="2400" i="0">
                          <a:latin typeface="Cambria Math" panose="02040503050406030204" pitchFamily="18" charset="0"/>
                          <a:ea typeface="Cambria Math" panose="02040503050406030204" pitchFamily="18" charset="0"/>
                        </a:rPr>
                        <m:t>Δt</m:t>
                      </m:r>
                    </m:oMath>
                  </m:oMathPara>
                </a14:m>
                <a:endParaRPr lang="en-US" sz="2400" dirty="0">
                  <a:latin typeface="Cambria Math" panose="02040503050406030204" pitchFamily="18" charset="0"/>
                  <a:ea typeface="Cambria Math" panose="02040503050406030204" pitchFamily="18" charset="0"/>
                </a:endParaRPr>
              </a:p>
              <a:p>
                <a:pPr>
                  <a:lnSpc>
                    <a:spcPct val="200000"/>
                  </a:lnSpc>
                  <a:spcAft>
                    <a:spcPts val="1200"/>
                  </a:spcAft>
                </a:pPr>
                <a14:m>
                  <m:oMathPara xmlns:m="http://schemas.openxmlformats.org/officeDocument/2006/math">
                    <m:oMathParaPr>
                      <m:jc m:val="left"/>
                    </m:oMathParaPr>
                    <m:oMath xmlns:m="http://schemas.openxmlformats.org/officeDocument/2006/math">
                      <m:r>
                        <a:rPr lang="en-US" sz="2400" b="0" i="0" smtClean="0">
                          <a:latin typeface="Cambria Math" panose="02040503050406030204" pitchFamily="18" charset="0"/>
                          <a:ea typeface="Cambria Math" panose="02040503050406030204" pitchFamily="18" charset="0"/>
                        </a:rPr>
                        <m:t>⇒80=0+</m:t>
                      </m:r>
                      <m:r>
                        <m:rPr>
                          <m:sty m:val="p"/>
                        </m:rPr>
                        <a:rPr lang="en-US" sz="2400" b="0" i="0" smtClean="0">
                          <a:latin typeface="Cambria Math" panose="02040503050406030204" pitchFamily="18" charset="0"/>
                          <a:ea typeface="Cambria Math" panose="02040503050406030204" pitchFamily="18" charset="0"/>
                        </a:rPr>
                        <m:t>a</m:t>
                      </m:r>
                      <m:r>
                        <a:rPr lang="en-US" sz="2400" b="0" i="0" smtClean="0">
                          <a:latin typeface="Cambria Math" panose="02040503050406030204" pitchFamily="18" charset="0"/>
                          <a:ea typeface="Cambria Math" panose="02040503050406030204" pitchFamily="18" charset="0"/>
                        </a:rPr>
                        <m:t>(14)</m:t>
                      </m:r>
                    </m:oMath>
                  </m:oMathPara>
                </a14:m>
                <a:endParaRPr lang="en-US" sz="2400" b="0" dirty="0">
                  <a:latin typeface="Cambria Math" panose="02040503050406030204" pitchFamily="18" charset="0"/>
                  <a:ea typeface="Cambria Math" panose="02040503050406030204" pitchFamily="18" charset="0"/>
                </a:endParaRPr>
              </a:p>
              <a:p>
                <a:pPr>
                  <a:lnSpc>
                    <a:spcPct val="200000"/>
                  </a:lnSpc>
                  <a:spcAft>
                    <a:spcPts val="1200"/>
                  </a:spcAft>
                </a:pPr>
                <a14:m>
                  <m:oMathPara xmlns:m="http://schemas.openxmlformats.org/officeDocument/2006/math">
                    <m:oMathParaPr>
                      <m:jc m:val="left"/>
                    </m:oMathParaPr>
                    <m:oMath xmlns:m="http://schemas.openxmlformats.org/officeDocument/2006/math">
                      <m:r>
                        <a:rPr lang="en-US" sz="2400" i="0">
                          <a:latin typeface="Cambria Math" panose="02040503050406030204" pitchFamily="18" charset="0"/>
                          <a:ea typeface="Cambria Math" panose="02040503050406030204" pitchFamily="18" charset="0"/>
                        </a:rPr>
                        <m:t>⇒</m:t>
                      </m:r>
                      <m:r>
                        <m:rPr>
                          <m:sty m:val="p"/>
                        </m:rPr>
                        <a:rPr lang="en-US" sz="2400" i="0" smtClean="0">
                          <a:latin typeface="Cambria Math" panose="02040503050406030204" pitchFamily="18" charset="0"/>
                          <a:ea typeface="Cambria Math" panose="02040503050406030204" pitchFamily="18" charset="0"/>
                        </a:rPr>
                        <m:t>a</m:t>
                      </m:r>
                      <m:r>
                        <a:rPr lang="en-US" sz="2400" b="0" i="0" smtClean="0">
                          <a:latin typeface="Cambria Math" panose="02040503050406030204" pitchFamily="18" charset="0"/>
                          <a:ea typeface="Cambria Math" panose="02040503050406030204" pitchFamily="18" charset="0"/>
                        </a:rPr>
                        <m:t>=80/14</m:t>
                      </m:r>
                    </m:oMath>
                  </m:oMathPara>
                </a14:m>
                <a:endParaRPr lang="en-US" sz="2400" dirty="0">
                  <a:latin typeface="Cambria Math" panose="02040503050406030204" pitchFamily="18" charset="0"/>
                  <a:ea typeface="Cambria Math" panose="02040503050406030204" pitchFamily="18" charset="0"/>
                </a:endParaRPr>
              </a:p>
              <a:p>
                <a:pPr>
                  <a:lnSpc>
                    <a:spcPct val="200000"/>
                  </a:lnSpc>
                  <a:spcAft>
                    <a:spcPts val="1200"/>
                  </a:spcAft>
                </a:pPr>
                <a14:m>
                  <m:oMathPara xmlns:m="http://schemas.openxmlformats.org/officeDocument/2006/math">
                    <m:oMathParaPr>
                      <m:jc m:val="left"/>
                    </m:oMathParaPr>
                    <m:oMath xmlns:m="http://schemas.openxmlformats.org/officeDocument/2006/math">
                      <m:r>
                        <a:rPr lang="en-US" sz="2400" i="0">
                          <a:latin typeface="Cambria Math" panose="02040503050406030204" pitchFamily="18" charset="0"/>
                          <a:ea typeface="Cambria Math" panose="02040503050406030204" pitchFamily="18" charset="0"/>
                        </a:rPr>
                        <m:t>⇒</m:t>
                      </m:r>
                      <m:r>
                        <m:rPr>
                          <m:sty m:val="p"/>
                        </m:rPr>
                        <a:rPr lang="en-US" sz="2400" i="0" smtClean="0">
                          <a:latin typeface="Cambria Math" panose="02040503050406030204" pitchFamily="18" charset="0"/>
                          <a:ea typeface="Cambria Math" panose="02040503050406030204" pitchFamily="18" charset="0"/>
                        </a:rPr>
                        <m:t>a</m:t>
                      </m:r>
                      <m:r>
                        <a:rPr lang="en-US" sz="2400" b="0" i="0" smtClean="0">
                          <a:latin typeface="Cambria Math" panose="02040503050406030204" pitchFamily="18" charset="0"/>
                          <a:ea typeface="Cambria Math" panose="02040503050406030204" pitchFamily="18" charset="0"/>
                        </a:rPr>
                        <m:t>=</m:t>
                      </m:r>
                      <m:r>
                        <a:rPr lang="en-US" sz="2400" b="1" i="0" smtClean="0">
                          <a:latin typeface="Cambria Math" panose="02040503050406030204" pitchFamily="18" charset="0"/>
                          <a:ea typeface="Cambria Math" panose="02040503050406030204" pitchFamily="18" charset="0"/>
                        </a:rPr>
                        <m:t>𝟓</m:t>
                      </m:r>
                      <m:r>
                        <a:rPr lang="en-US" sz="2400" b="1" i="0" smtClean="0">
                          <a:latin typeface="Cambria Math" panose="02040503050406030204" pitchFamily="18" charset="0"/>
                          <a:ea typeface="Cambria Math" panose="02040503050406030204" pitchFamily="18" charset="0"/>
                        </a:rPr>
                        <m:t>.</m:t>
                      </m:r>
                      <m:r>
                        <a:rPr lang="en-US" sz="2400" b="1" i="0" smtClean="0">
                          <a:latin typeface="Cambria Math" panose="02040503050406030204" pitchFamily="18" charset="0"/>
                          <a:ea typeface="Cambria Math" panose="02040503050406030204" pitchFamily="18" charset="0"/>
                        </a:rPr>
                        <m:t>𝟕𝟏</m:t>
                      </m:r>
                      <m:r>
                        <a:rPr lang="en-US" sz="2400" b="1" i="0" smtClean="0">
                          <a:latin typeface="Cambria Math" panose="02040503050406030204" pitchFamily="18" charset="0"/>
                          <a:ea typeface="Cambria Math" panose="02040503050406030204" pitchFamily="18" charset="0"/>
                        </a:rPr>
                        <m:t> </m:t>
                      </m:r>
                      <m:r>
                        <a:rPr lang="en-US" sz="2400" b="1" i="0" smtClean="0">
                          <a:latin typeface="Cambria Math" panose="02040503050406030204" pitchFamily="18" charset="0"/>
                          <a:ea typeface="Cambria Math" panose="02040503050406030204" pitchFamily="18" charset="0"/>
                        </a:rPr>
                        <m:t>𝐦</m:t>
                      </m:r>
                      <m:r>
                        <a:rPr lang="en-US" sz="2400" b="1" i="0" smtClean="0">
                          <a:latin typeface="Cambria Math" panose="02040503050406030204" pitchFamily="18" charset="0"/>
                          <a:ea typeface="Cambria Math" panose="02040503050406030204" pitchFamily="18" charset="0"/>
                        </a:rPr>
                        <m:t>/</m:t>
                      </m:r>
                      <m:sSup>
                        <m:sSupPr>
                          <m:ctrlPr>
                            <a:rPr lang="en-US" sz="2400" b="1" i="1" smtClean="0">
                              <a:latin typeface="Cambria Math" panose="02040503050406030204" pitchFamily="18" charset="0"/>
                              <a:ea typeface="Cambria Math" panose="02040503050406030204" pitchFamily="18" charset="0"/>
                            </a:rPr>
                          </m:ctrlPr>
                        </m:sSupPr>
                        <m:e>
                          <m:r>
                            <a:rPr lang="en-US" sz="2400" b="1" i="0" smtClean="0">
                              <a:latin typeface="Cambria Math" panose="02040503050406030204" pitchFamily="18" charset="0"/>
                              <a:ea typeface="Cambria Math" panose="02040503050406030204" pitchFamily="18" charset="0"/>
                            </a:rPr>
                            <m:t>𝐬</m:t>
                          </m:r>
                        </m:e>
                        <m:sup>
                          <m:r>
                            <a:rPr lang="en-US" sz="2400" b="1" i="0" smtClean="0">
                              <a:latin typeface="Cambria Math" panose="02040503050406030204" pitchFamily="18" charset="0"/>
                              <a:ea typeface="Cambria Math" panose="02040503050406030204" pitchFamily="18" charset="0"/>
                            </a:rPr>
                            <m:t>𝟐</m:t>
                          </m:r>
                        </m:sup>
                      </m:sSup>
                    </m:oMath>
                  </m:oMathPara>
                </a14:m>
                <a:endParaRPr lang="en-US" sz="2400" b="1" dirty="0">
                  <a:latin typeface="Cambria Math" panose="02040503050406030204" pitchFamily="18" charset="0"/>
                  <a:ea typeface="Cambria Math" panose="02040503050406030204" pitchFamily="18"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6382867" y="2451812"/>
                <a:ext cx="2947112" cy="3679212"/>
              </a:xfrm>
              <a:prstGeom prst="rect">
                <a:avLst/>
              </a:prstGeom>
              <a:blipFill>
                <a:blip r:embed="rId7"/>
                <a:stretch>
                  <a:fillRect/>
                </a:stretch>
              </a:blipFill>
              <a:ln>
                <a:solidFill>
                  <a:schemeClr val="tx1"/>
                </a:solidFill>
                <a:prstDash val="solid"/>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310913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extLst mod="1"/>
</p:sld>
</file>

<file path=ppt/tags/tag1.xml><?xml version="1.0" encoding="utf-8"?>
<p:tagLst xmlns:a="http://schemas.openxmlformats.org/drawingml/2006/main" xmlns:r="http://schemas.openxmlformats.org/officeDocument/2006/relationships" xmlns:p="http://schemas.openxmlformats.org/presentationml/2006/main">
  <p:tag name="TIMING" val="|42.5|17.8"/>
</p:tagLst>
</file>

<file path=ppt/tags/tag10.xml><?xml version="1.0" encoding="utf-8"?>
<p:tagLst xmlns:a="http://schemas.openxmlformats.org/drawingml/2006/main" xmlns:r="http://schemas.openxmlformats.org/officeDocument/2006/relationships" xmlns:p="http://schemas.openxmlformats.org/presentationml/2006/main">
  <p:tag name="TIMING" val="|52.6|22.4|18.6|40.4|19|11.9|85.1"/>
</p:tagLst>
</file>

<file path=ppt/tags/tag11.xml><?xml version="1.0" encoding="utf-8"?>
<p:tagLst xmlns:a="http://schemas.openxmlformats.org/drawingml/2006/main" xmlns:r="http://schemas.openxmlformats.org/officeDocument/2006/relationships" xmlns:p="http://schemas.openxmlformats.org/presentationml/2006/main">
  <p:tag name="TIMING" val="|79.6|52.6|33.6"/>
</p:tagLst>
</file>

<file path=ppt/tags/tag12.xml><?xml version="1.0" encoding="utf-8"?>
<p:tagLst xmlns:a="http://schemas.openxmlformats.org/drawingml/2006/main" xmlns:r="http://schemas.openxmlformats.org/officeDocument/2006/relationships" xmlns:p="http://schemas.openxmlformats.org/presentationml/2006/main">
  <p:tag name="TIMING" val="|168"/>
</p:tagLst>
</file>

<file path=ppt/tags/tag13.xml><?xml version="1.0" encoding="utf-8"?>
<p:tagLst xmlns:a="http://schemas.openxmlformats.org/drawingml/2006/main" xmlns:r="http://schemas.openxmlformats.org/officeDocument/2006/relationships" xmlns:p="http://schemas.openxmlformats.org/presentationml/2006/main">
  <p:tag name="TIMING" val="|41.8|127.9"/>
</p:tagLst>
</file>

<file path=ppt/tags/tag14.xml><?xml version="1.0" encoding="utf-8"?>
<p:tagLst xmlns:a="http://schemas.openxmlformats.org/drawingml/2006/main" xmlns:r="http://schemas.openxmlformats.org/officeDocument/2006/relationships" xmlns:p="http://schemas.openxmlformats.org/presentationml/2006/main">
  <p:tag name="TIMING" val="|26|18.4|24.1|0.9|44.3"/>
</p:tagLst>
</file>

<file path=ppt/tags/tag15.xml><?xml version="1.0" encoding="utf-8"?>
<p:tagLst xmlns:a="http://schemas.openxmlformats.org/drawingml/2006/main" xmlns:r="http://schemas.openxmlformats.org/officeDocument/2006/relationships" xmlns:p="http://schemas.openxmlformats.org/presentationml/2006/main">
  <p:tag name="TIMING" val="|85.1|10.8|9.4|91.7|97.4"/>
</p:tagLst>
</file>

<file path=ppt/tags/tag16.xml><?xml version="1.0" encoding="utf-8"?>
<p:tagLst xmlns:a="http://schemas.openxmlformats.org/drawingml/2006/main" xmlns:r="http://schemas.openxmlformats.org/officeDocument/2006/relationships" xmlns:p="http://schemas.openxmlformats.org/presentationml/2006/main">
  <p:tag name="TIMING" val="|53.4|4.8|2.1|3.5|2.5|4.2|2.1|3.9|3.1"/>
</p:tagLst>
</file>

<file path=ppt/tags/tag2.xml><?xml version="1.0" encoding="utf-8"?>
<p:tagLst xmlns:a="http://schemas.openxmlformats.org/drawingml/2006/main" xmlns:r="http://schemas.openxmlformats.org/officeDocument/2006/relationships" xmlns:p="http://schemas.openxmlformats.org/presentationml/2006/main">
  <p:tag name="TIMING" val="|12.3|81.3"/>
</p:tagLst>
</file>

<file path=ppt/tags/tag3.xml><?xml version="1.0" encoding="utf-8"?>
<p:tagLst xmlns:a="http://schemas.openxmlformats.org/drawingml/2006/main" xmlns:r="http://schemas.openxmlformats.org/officeDocument/2006/relationships" xmlns:p="http://schemas.openxmlformats.org/presentationml/2006/main">
  <p:tag name="TIMING" val="|10.3|130.7"/>
</p:tagLst>
</file>

<file path=ppt/tags/tag4.xml><?xml version="1.0" encoding="utf-8"?>
<p:tagLst xmlns:a="http://schemas.openxmlformats.org/drawingml/2006/main" xmlns:r="http://schemas.openxmlformats.org/officeDocument/2006/relationships" xmlns:p="http://schemas.openxmlformats.org/presentationml/2006/main">
  <p:tag name="TIMING" val="|84.9"/>
</p:tagLst>
</file>

<file path=ppt/tags/tag5.xml><?xml version="1.0" encoding="utf-8"?>
<p:tagLst xmlns:a="http://schemas.openxmlformats.org/drawingml/2006/main" xmlns:r="http://schemas.openxmlformats.org/officeDocument/2006/relationships" xmlns:p="http://schemas.openxmlformats.org/presentationml/2006/main">
  <p:tag name="TIMING" val="|9.6"/>
</p:tagLst>
</file>

<file path=ppt/tags/tag6.xml><?xml version="1.0" encoding="utf-8"?>
<p:tagLst xmlns:a="http://schemas.openxmlformats.org/drawingml/2006/main" xmlns:r="http://schemas.openxmlformats.org/officeDocument/2006/relationships" xmlns:p="http://schemas.openxmlformats.org/presentationml/2006/main">
  <p:tag name="TIMING" val="|33.7|34.3"/>
</p:tagLst>
</file>

<file path=ppt/tags/tag7.xml><?xml version="1.0" encoding="utf-8"?>
<p:tagLst xmlns:a="http://schemas.openxmlformats.org/drawingml/2006/main" xmlns:r="http://schemas.openxmlformats.org/officeDocument/2006/relationships" xmlns:p="http://schemas.openxmlformats.org/presentationml/2006/main">
  <p:tag name="TIMING" val="|30.6|29.5"/>
</p:tagLst>
</file>

<file path=ppt/tags/tag8.xml><?xml version="1.0" encoding="utf-8"?>
<p:tagLst xmlns:a="http://schemas.openxmlformats.org/drawingml/2006/main" xmlns:r="http://schemas.openxmlformats.org/officeDocument/2006/relationships" xmlns:p="http://schemas.openxmlformats.org/presentationml/2006/main">
  <p:tag name="TIMING" val="|54.9|8|82.8|159.3"/>
</p:tagLst>
</file>

<file path=ppt/tags/tag9.xml><?xml version="1.0" encoding="utf-8"?>
<p:tagLst xmlns:a="http://schemas.openxmlformats.org/drawingml/2006/main" xmlns:r="http://schemas.openxmlformats.org/officeDocument/2006/relationships" xmlns:p="http://schemas.openxmlformats.org/presentationml/2006/main">
  <p:tag name="TIMING" val="|3.6|4.5|4"/>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4" ma:contentTypeDescription="Create a new document." ma:contentTypeScope="" ma:versionID="ebbe6952ede08d8fe1d1f3781a6e1e4c">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3dff166ea1113a071c9f8af58a3a099c"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element ref="ns4: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f0ecd7d-7305-47a7-acb2-43d943ef900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AFC026D-FFB1-4CC6-85B3-29217322FCFB}"/>
</file>

<file path=customXml/itemProps2.xml><?xml version="1.0" encoding="utf-8"?>
<ds:datastoreItem xmlns:ds="http://schemas.openxmlformats.org/officeDocument/2006/customXml" ds:itemID="{B932CFFD-0A3B-4D3C-A70D-8C12A75E75FE}"/>
</file>

<file path=docProps/app.xml><?xml version="1.0" encoding="utf-8"?>
<Properties xmlns="http://schemas.openxmlformats.org/officeDocument/2006/extended-properties" xmlns:vt="http://schemas.openxmlformats.org/officeDocument/2006/docPropsVTypes">
  <TotalTime>15135</TotalTime>
  <Words>3833</Words>
  <Application>Microsoft Office PowerPoint</Application>
  <PresentationFormat>Widescreen</PresentationFormat>
  <Paragraphs>364</Paragraphs>
  <Slides>28</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Calibri Light</vt:lpstr>
      <vt:lpstr>Cambria Math</vt:lpstr>
      <vt:lpstr>Times New Roman</vt:lpstr>
      <vt:lpstr>Office Theme</vt:lpstr>
      <vt:lpstr>PHYS 1111K   Lectures 3 – 4  OpenStax Chapter 2   Youtube: https://youtu.be/lMVzQ7Okfyc </vt:lpstr>
      <vt:lpstr>Last Class</vt:lpstr>
      <vt:lpstr>PowerPoint Presentation</vt:lpstr>
      <vt:lpstr>PowerPoint Presentation</vt:lpstr>
      <vt:lpstr>PowerPoint Presentation</vt:lpstr>
      <vt:lpstr>PowerPoint Presentation</vt:lpstr>
      <vt:lpstr>PowerPoint Presentation</vt:lpstr>
      <vt:lpstr>PowerPoint Presentation</vt:lpstr>
      <vt:lpstr>Example 2:  A car takes 14 s to go from v = 0 to v = 80 m/s at approximately constant acceleration. What is the average acceleration of the car during this time?</vt:lpstr>
      <vt:lpstr>Example 3:  A car passes a tree at a velocity of 6 m/s. It then accelerates at 4.0 m/s^2  for 6 seconds. How far is it located from the tree after the 6 seconds? </vt:lpstr>
      <vt:lpstr>Example 4 [1]:  You are driving to the grocery store at 16 m/s. You are 105 m from an intersection when the traffic light turns red. Assume that your reaction time is 0.50 s and that your car brakes with constant acceleration.  i) How far are you from the intersection when you begin to apply the brakes?   ii) What acceleration will bring you to rest right at the intersection?   iii) How much time does it take you to stop?</vt:lpstr>
      <vt:lpstr>PowerPoint Presentation</vt:lpstr>
      <vt:lpstr>Example 4 [3]:  You are driving to the grocery store at 16 m/s. You are 105 m from an intersection when the traffic light turns red. Assume that your reaction time is 0.50 s and that your car brakes with constant acceleration.  i) How far are you from the intersection when you begin to apply the brakes?   ii) What acceleration will bring you to rest right at the intersection?   iii) How much time does it take you to stop?</vt:lpstr>
      <vt:lpstr>PowerPoint Presentation</vt:lpstr>
      <vt:lpstr>PhET Interactive Simulations</vt:lpstr>
      <vt:lpstr>PhET Interactive Simulations</vt:lpstr>
      <vt:lpstr>Free-fall: Light and Heavy Objects Falling </vt:lpstr>
      <vt:lpstr>A diver jumps upwards off a diving board with a speed of 1.8 m/s. The board is 3 m above the water. What is the diver’s velocity when she hits the water?</vt:lpstr>
      <vt:lpstr>PowerPoint Presentation</vt:lpstr>
      <vt:lpstr>Multiple Stages of Motion</vt:lpstr>
      <vt:lpstr>2D Kinematics  (OpenStax Chapter 3.1 - 3.3)</vt:lpstr>
      <vt:lpstr>2D Vectors</vt:lpstr>
      <vt:lpstr>Decomposing Vectors: Converting one vector to multiple</vt:lpstr>
      <vt:lpstr>Decomposing 2D Vectors</vt:lpstr>
      <vt:lpstr>Practice: Decomposing Vectors</vt:lpstr>
      <vt:lpstr>PowerPoint Presentation</vt:lpstr>
      <vt:lpstr>Adding Vectors: Head-to-Tail</vt:lpstr>
      <vt:lpstr>Subtracting Vectors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Sumithra Surendralal</dc:creator>
  <cp:lastModifiedBy>Shafat  Mubin</cp:lastModifiedBy>
  <cp:revision>307</cp:revision>
  <dcterms:created xsi:type="dcterms:W3CDTF">2016-06-09T16:38:40Z</dcterms:created>
  <dcterms:modified xsi:type="dcterms:W3CDTF">2022-06-19T01:44:44Z</dcterms:modified>
</cp:coreProperties>
</file>